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61" r:id="rId2"/>
    <p:sldId id="262" r:id="rId3"/>
    <p:sldId id="263" r:id="rId4"/>
    <p:sldId id="264" r:id="rId5"/>
    <p:sldId id="272" r:id="rId6"/>
    <p:sldId id="273" r:id="rId7"/>
    <p:sldId id="266" r:id="rId8"/>
    <p:sldId id="265" r:id="rId9"/>
    <p:sldId id="267" r:id="rId10"/>
    <p:sldId id="269" r:id="rId11"/>
    <p:sldId id="270" r:id="rId12"/>
    <p:sldId id="271"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0561"/>
  </p:normalViewPr>
  <p:slideViewPr>
    <p:cSldViewPr snapToGrid="0" snapToObjects="1">
      <p:cViewPr varScale="1">
        <p:scale>
          <a:sx n="68" d="100"/>
          <a:sy n="68" d="100"/>
        </p:scale>
        <p:origin x="29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E2C884-6B1A-5247-8865-362AB34976FB}" type="datetimeFigureOut">
              <a:rPr kumimoji="1" lang="ja-JP" altLang="en-US" smtClean="0"/>
              <a:t>2019/10/18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B5A61-1F00-1A4B-9482-4F26FFB33655}" type="slidenum">
              <a:rPr kumimoji="1" lang="ja-JP" altLang="en-US" smtClean="0"/>
              <a:t>‹#›</a:t>
            </a:fld>
            <a:endParaRPr kumimoji="1" lang="ja-JP" altLang="en-US"/>
          </a:p>
        </p:txBody>
      </p:sp>
    </p:spTree>
    <p:extLst>
      <p:ext uri="{BB962C8B-B14F-4D97-AF65-F5344CB8AC3E}">
        <p14:creationId xmlns:p14="http://schemas.microsoft.com/office/powerpoint/2010/main" val="37469322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4791011/"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ncbi.nlm.nih.gov/pmc/articles/PMC4791011/#r27"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かつては死物学</a:t>
            </a:r>
            <a:endParaRPr kumimoji="1" lang="en-US" altLang="ja-JP" dirty="0"/>
          </a:p>
          <a:p>
            <a:r>
              <a:rPr kumimoji="1" lang="ja-JP" altLang="en-US" dirty="0"/>
              <a:t>文部科学省登録あり！</a:t>
            </a:r>
            <a:endParaRPr kumimoji="1" lang="en-US" altLang="ja-JP" dirty="0"/>
          </a:p>
          <a:p>
            <a:endParaRPr kumimoji="1" lang="en-US" altLang="ja-JP" dirty="0"/>
          </a:p>
          <a:p>
            <a:r>
              <a:rPr kumimoji="1" lang="en-US" altLang="ja-JP" dirty="0"/>
              <a:t>Why</a:t>
            </a:r>
            <a:r>
              <a:rPr kumimoji="1" lang="ja-JP" altLang="en-US" dirty="0"/>
              <a:t>走化性</a:t>
            </a:r>
            <a:endParaRPr kumimoji="1" lang="en-US" altLang="ja-JP" dirty="0"/>
          </a:p>
          <a:p>
            <a:r>
              <a:rPr kumimoji="1" lang="ja-JP" altLang="en-US" dirty="0"/>
              <a:t>マイコプラズマの研究で生存に必要な遺伝子は３００未満</a:t>
            </a:r>
            <a:endParaRPr kumimoji="1" lang="en-US" altLang="ja-JP" dirty="0"/>
          </a:p>
          <a:p>
            <a:r>
              <a:rPr kumimoji="1" lang="ja-JP" altLang="en-US" dirty="0"/>
              <a:t>遺伝子５０種も必要なのに保存されている走化性</a:t>
            </a:r>
            <a:endParaRPr kumimoji="1" lang="en-US" altLang="ja-JP" dirty="0"/>
          </a:p>
          <a:p>
            <a:endParaRPr kumimoji="1" lang="en-US" altLang="ja-JP" dirty="0"/>
          </a:p>
          <a:p>
            <a:r>
              <a:rPr kumimoji="1" lang="ja-JP" altLang="en-US" dirty="0">
                <a:solidFill>
                  <a:schemeClr val="tx1">
                    <a:lumMod val="75000"/>
                    <a:lumOff val="25000"/>
                  </a:schemeClr>
                </a:solidFill>
              </a:rPr>
              <a:t>リコンビナント設計</a:t>
            </a:r>
            <a:endParaRPr kumimoji="1" lang="en-US" altLang="ja-JP" dirty="0">
              <a:solidFill>
                <a:schemeClr val="tx1">
                  <a:lumMod val="75000"/>
                  <a:lumOff val="25000"/>
                </a:schemeClr>
              </a:solidFill>
            </a:endParaRPr>
          </a:p>
          <a:p>
            <a:r>
              <a:rPr lang="ja-JP" altLang="en-US" dirty="0">
                <a:solidFill>
                  <a:schemeClr val="tx1">
                    <a:lumMod val="75000"/>
                    <a:lumOff val="25000"/>
                  </a:schemeClr>
                </a:solidFill>
              </a:rPr>
              <a:t>リコンビナント作成</a:t>
            </a:r>
            <a:endParaRPr lang="en-US" altLang="ja-JP" dirty="0">
              <a:solidFill>
                <a:schemeClr val="tx1">
                  <a:lumMod val="75000"/>
                  <a:lumOff val="25000"/>
                </a:schemeClr>
              </a:solidFill>
            </a:endParaRPr>
          </a:p>
          <a:p>
            <a:r>
              <a:rPr kumimoji="1" lang="ja-JP" altLang="en-US" dirty="0">
                <a:solidFill>
                  <a:schemeClr val="tx1">
                    <a:lumMod val="75000"/>
                    <a:lumOff val="25000"/>
                  </a:schemeClr>
                </a:solidFill>
              </a:rPr>
              <a:t>サンプル精製</a:t>
            </a:r>
            <a:endParaRPr kumimoji="1" lang="en-US" altLang="ja-JP" dirty="0">
              <a:solidFill>
                <a:schemeClr val="tx1">
                  <a:lumMod val="75000"/>
                  <a:lumOff val="25000"/>
                </a:schemeClr>
              </a:solidFill>
            </a:endParaRPr>
          </a:p>
          <a:p>
            <a:r>
              <a:rPr lang="ja-JP" altLang="en-US" dirty="0">
                <a:solidFill>
                  <a:schemeClr val="tx1">
                    <a:lumMod val="75000"/>
                    <a:lumOff val="25000"/>
                  </a:schemeClr>
                </a:solidFill>
              </a:rPr>
              <a:t>品質チェック</a:t>
            </a:r>
            <a:endParaRPr lang="en-US" altLang="ja-JP" dirty="0">
              <a:solidFill>
                <a:schemeClr val="tx1">
                  <a:lumMod val="75000"/>
                  <a:lumOff val="25000"/>
                </a:schemeClr>
              </a:solidFill>
            </a:endParaRPr>
          </a:p>
          <a:p>
            <a:r>
              <a:rPr lang="ja-JP" altLang="en-US" dirty="0">
                <a:solidFill>
                  <a:srgbClr val="FF0000"/>
                </a:solidFill>
              </a:rPr>
              <a:t>品質チェック</a:t>
            </a:r>
            <a:endParaRPr lang="en-US" altLang="ja-JP" dirty="0">
              <a:solidFill>
                <a:srgbClr val="FF0000"/>
              </a:solidFill>
            </a:endParaRPr>
          </a:p>
          <a:p>
            <a:endParaRPr lang="en-US" altLang="ja-JP" dirty="0">
              <a:solidFill>
                <a:srgbClr val="FF0000"/>
              </a:solidFill>
            </a:endParaRPr>
          </a:p>
          <a:p>
            <a:r>
              <a:rPr lang="ja-JP" altLang="en-US" dirty="0">
                <a:solidFill>
                  <a:srgbClr val="FF0000"/>
                </a:solidFill>
              </a:rPr>
              <a:t>粘菌はすごいハマったけど、病院ということでヒト線維芽細胞　粘菌の話は是非聞きたい</a:t>
            </a:r>
            <a:endParaRPr lang="en-US" altLang="ja-JP" dirty="0">
              <a:solidFill>
                <a:srgbClr val="FF0000"/>
              </a:solidFill>
            </a:endParaRPr>
          </a:p>
          <a:p>
            <a:endParaRPr lang="en-US" altLang="ja-JP" dirty="0">
              <a:solidFill>
                <a:srgbClr val="FF0000"/>
              </a:solidFill>
            </a:endParaRPr>
          </a:p>
          <a:p>
            <a:r>
              <a:rPr lang="ja-JP" altLang="en-US" dirty="0">
                <a:solidFill>
                  <a:srgbClr val="FF0000"/>
                </a:solidFill>
              </a:rPr>
              <a:t>自己紹介欄：　いただいたテンプレに私、とあったので。覚えてもらうために写真付き。こいつアホちゃうか</a:t>
            </a:r>
            <a:endParaRPr lang="en-US" altLang="ja-JP" dirty="0">
              <a:solidFill>
                <a:srgbClr val="FF0000"/>
              </a:solidFill>
            </a:endParaRPr>
          </a:p>
          <a:p>
            <a:r>
              <a:rPr lang="ja-JP" altLang="en-US" dirty="0">
                <a:solidFill>
                  <a:srgbClr val="FF0000"/>
                </a:solidFill>
              </a:rPr>
              <a:t>趣味はスプラトゥーン　時間を塗ってやるわりにストレスの溜まるゲームだが</a:t>
            </a:r>
            <a:r>
              <a:rPr lang="ja-JP" altLang="en-US">
                <a:solidFill>
                  <a:srgbClr val="FF0000"/>
                </a:solidFill>
              </a:rPr>
              <a:t>、あえてプレイ。心</a:t>
            </a:r>
            <a:r>
              <a:rPr lang="ja-JP" altLang="en-US" dirty="0">
                <a:solidFill>
                  <a:srgbClr val="FF0000"/>
                </a:solidFill>
              </a:rPr>
              <a:t>を鍛えている。</a:t>
            </a:r>
            <a:endParaRPr lang="en-US" altLang="ja-JP" dirty="0">
              <a:solidFill>
                <a:srgbClr val="FF0000"/>
              </a:solidFill>
            </a:endParaRPr>
          </a:p>
          <a:p>
            <a:pPr marL="0" indent="0">
              <a:buNone/>
            </a:pPr>
            <a:r>
              <a:rPr lang="ja-JP" altLang="en-US" dirty="0"/>
              <a:t>全体の目的を個は理解していると楽しい</a:t>
            </a:r>
            <a:endParaRPr lang="en-US" altLang="ja-JP" dirty="0"/>
          </a:p>
          <a:p>
            <a:pPr marL="0" lvl="0" indent="0">
              <a:buNone/>
            </a:pPr>
            <a:r>
              <a:rPr lang="ja-JP" altLang="ja-JP" dirty="0"/>
              <a:t>ビッグラボにできないことを個や少数チームで</a:t>
            </a:r>
            <a:r>
              <a:rPr lang="ja-JP" altLang="en-US" dirty="0"/>
              <a:t>　今は研究者２人　今回は知り合いを</a:t>
            </a:r>
            <a:endParaRPr lang="en-US" altLang="ja-JP" dirty="0"/>
          </a:p>
          <a:p>
            <a:endParaRPr lang="en-US" altLang="ja-JP" dirty="0">
              <a:solidFill>
                <a:srgbClr val="FF0000"/>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71DBDF5E-4FC6-C249-9D75-E7477C1E9E23}" type="slidenum">
              <a:rPr kumimoji="1" lang="ja-JP" altLang="en-US" smtClean="0"/>
              <a:t>1</a:t>
            </a:fld>
            <a:endParaRPr kumimoji="1" lang="ja-JP" altLang="en-US"/>
          </a:p>
        </p:txBody>
      </p:sp>
    </p:spTree>
    <p:extLst>
      <p:ext uri="{BB962C8B-B14F-4D97-AF65-F5344CB8AC3E}">
        <p14:creationId xmlns:p14="http://schemas.microsoft.com/office/powerpoint/2010/main" val="3598639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dirty="0"/>
              <a:t>A simple Euler scheme  </a:t>
            </a:r>
          </a:p>
          <a:p>
            <a:r>
              <a:rPr lang="en" altLang="ja-JP" dirty="0">
                <a:hlinkClick r:id="rId3"/>
              </a:rPr>
              <a:t>https://www.ncbi.nlm.nih.gov/pmc/articles/PMC4791011/</a:t>
            </a:r>
            <a:endParaRPr lang="en" altLang="ja-JP" dirty="0"/>
          </a:p>
          <a:p>
            <a:endParaRPr lang="en" altLang="ja-JP" dirty="0"/>
          </a:p>
          <a:p>
            <a:r>
              <a:rPr kumimoji="1" lang="en" altLang="ja-JP" sz="1200" b="0" i="0" kern="1200" dirty="0">
                <a:solidFill>
                  <a:schemeClr val="tx1"/>
                </a:solidFill>
                <a:effectLst/>
                <a:latin typeface="+mn-lt"/>
                <a:ea typeface="+mn-ea"/>
                <a:cs typeface="+mn-cs"/>
              </a:rPr>
              <a:t>we do not use dissipative particle dynamics as in the model by </a:t>
            </a:r>
            <a:r>
              <a:rPr kumimoji="1" lang="en" altLang="ja-JP" sz="1200" b="0" i="0" kern="1200" dirty="0" err="1">
                <a:solidFill>
                  <a:schemeClr val="tx1"/>
                </a:solidFill>
                <a:effectLst/>
                <a:latin typeface="+mn-lt"/>
                <a:ea typeface="+mn-ea"/>
                <a:cs typeface="+mn-cs"/>
              </a:rPr>
              <a:t>Basan</a:t>
            </a:r>
            <a:r>
              <a:rPr kumimoji="1" lang="en" altLang="ja-JP" sz="1200" b="0" i="0" kern="1200" dirty="0">
                <a:solidFill>
                  <a:schemeClr val="tx1"/>
                </a:solidFill>
                <a:effectLst/>
                <a:latin typeface="+mn-lt"/>
                <a:ea typeface="+mn-ea"/>
                <a:cs typeface="+mn-cs"/>
              </a:rPr>
              <a:t> et al. (</a:t>
            </a:r>
            <a:r>
              <a:rPr kumimoji="1" lang="en" altLang="ja-JP" sz="1200" b="0" i="0" kern="1200" dirty="0">
                <a:solidFill>
                  <a:schemeClr val="tx1"/>
                </a:solidFill>
                <a:effectLst/>
                <a:latin typeface="+mn-lt"/>
                <a:ea typeface="+mn-ea"/>
                <a:cs typeface="+mn-cs"/>
                <a:hlinkClick r:id="rId4"/>
              </a:rPr>
              <a:t>27</a:t>
            </a:r>
            <a:r>
              <a:rPr kumimoji="1" lang="en" altLang="ja-JP" sz="1200" b="0" i="0" kern="1200" dirty="0">
                <a:solidFill>
                  <a:schemeClr val="tx1"/>
                </a:solidFill>
                <a:effectLst/>
                <a:latin typeface="+mn-lt"/>
                <a:ea typeface="+mn-ea"/>
                <a:cs typeface="+mn-cs"/>
              </a:rPr>
              <a:t>), because we assume that substrate friction caused by adhesion is much stronger than inter- and intracellular friction. </a:t>
            </a:r>
            <a:endParaRPr lang="en" altLang="ja-JP" dirty="0"/>
          </a:p>
          <a:p>
            <a:endParaRPr kumimoji="1" lang="en" altLang="ja-JP" dirty="0"/>
          </a:p>
          <a:p>
            <a:r>
              <a:rPr kumimoji="1" lang="en" altLang="ja-JP" sz="1200" b="0" i="0" kern="1200" dirty="0">
                <a:solidFill>
                  <a:schemeClr val="tx1"/>
                </a:solidFill>
                <a:effectLst/>
                <a:latin typeface="+mn-lt"/>
                <a:ea typeface="+mn-ea"/>
                <a:cs typeface="+mn-cs"/>
              </a:rPr>
              <a:t>the coefficient of friction </a:t>
            </a:r>
            <a:r>
              <a:rPr kumimoji="1" lang="el-GR" altLang="ja-JP" sz="1200" b="0" i="0" kern="1200" dirty="0">
                <a:solidFill>
                  <a:schemeClr val="tx1"/>
                </a:solidFill>
                <a:effectLst/>
                <a:latin typeface="+mn-lt"/>
                <a:ea typeface="+mn-ea"/>
                <a:cs typeface="+mn-cs"/>
              </a:rPr>
              <a:t>ξ</a:t>
            </a:r>
            <a:r>
              <a:rPr kumimoji="1" lang="ja-JP" altLang="en-US" sz="1200" b="0" i="0" kern="1200">
                <a:solidFill>
                  <a:schemeClr val="tx1"/>
                </a:solidFill>
                <a:effectLst/>
                <a:latin typeface="+mn-lt"/>
                <a:ea typeface="+mn-ea"/>
                <a:cs typeface="+mn-cs"/>
              </a:rPr>
              <a:t>クサイ</a:t>
            </a:r>
            <a:endParaRPr kumimoji="1" lang="ja-JP" altLang="en-US"/>
          </a:p>
        </p:txBody>
      </p:sp>
      <p:sp>
        <p:nvSpPr>
          <p:cNvPr id="4" name="スライド番号プレースホルダー 3"/>
          <p:cNvSpPr>
            <a:spLocks noGrp="1"/>
          </p:cNvSpPr>
          <p:nvPr>
            <p:ph type="sldNum" sz="quarter" idx="5"/>
          </p:nvPr>
        </p:nvSpPr>
        <p:spPr/>
        <p:txBody>
          <a:bodyPr/>
          <a:lstStyle/>
          <a:p>
            <a:fld id="{19FB5A61-1F00-1A4B-9482-4F26FFB33655}" type="slidenum">
              <a:rPr kumimoji="1" lang="ja-JP" altLang="en-US" smtClean="0"/>
              <a:t>3</a:t>
            </a:fld>
            <a:endParaRPr kumimoji="1" lang="ja-JP" altLang="en-US"/>
          </a:p>
        </p:txBody>
      </p:sp>
    </p:spTree>
    <p:extLst>
      <p:ext uri="{BB962C8B-B14F-4D97-AF65-F5344CB8AC3E}">
        <p14:creationId xmlns:p14="http://schemas.microsoft.com/office/powerpoint/2010/main" val="138903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sz="1200" b="0" i="0" kern="1200" dirty="0">
                <a:solidFill>
                  <a:schemeClr val="tx1"/>
                </a:solidFill>
                <a:effectLst/>
                <a:latin typeface="+mn-lt"/>
                <a:ea typeface="+mn-ea"/>
                <a:cs typeface="+mn-cs"/>
              </a:rPr>
              <a:t>Cell growth is mainly driven by those propulsion forces, because the intracellular force is only repulsive at very short distances to prevent particle overlap</a:t>
            </a:r>
          </a:p>
          <a:p>
            <a:endParaRPr kumimoji="1" lang="en" altLang="ja-JP" sz="1200" b="0" i="0" kern="1200" dirty="0">
              <a:solidFill>
                <a:schemeClr val="tx1"/>
              </a:solidFill>
              <a:effectLst/>
              <a:latin typeface="+mn-lt"/>
              <a:ea typeface="+mn-ea"/>
              <a:cs typeface="+mn-cs"/>
            </a:endParaRPr>
          </a:p>
          <a:p>
            <a:r>
              <a:rPr lang="en" altLang="ja-JP" dirty="0"/>
              <a:t>intracellular cytoskeletal contraction</a:t>
            </a:r>
            <a:r>
              <a:rPr lang="ja-JP" altLang="en-US"/>
              <a:t>は</a:t>
            </a:r>
            <a:r>
              <a:rPr lang="en-US" altLang="ja-JP" dirty="0"/>
              <a:t>particle</a:t>
            </a:r>
            <a:r>
              <a:rPr lang="ja-JP" altLang="en-US"/>
              <a:t>同士が接近しすぎない限り小さい。</a:t>
            </a:r>
            <a:endParaRPr lang="en-US" altLang="ja-JP" dirty="0"/>
          </a:p>
          <a:p>
            <a:endParaRPr kumimoji="1" lang="en-US" altLang="ja-JP" dirty="0"/>
          </a:p>
          <a:p>
            <a:r>
              <a:rPr kumimoji="1" lang="en-US" altLang="ja-JP" dirty="0"/>
              <a:t>Mb=</a:t>
            </a:r>
            <a:r>
              <a:rPr kumimoji="1" lang="en-US" altLang="ja-JP" dirty="0" err="1"/>
              <a:t>Mr</a:t>
            </a:r>
            <a:r>
              <a:rPr kumimoji="1" lang="ja-JP" altLang="en-US"/>
              <a:t>で</a:t>
            </a:r>
            <a:r>
              <a:rPr kumimoji="1" lang="en" altLang="ja-JP" sz="1200" b="0" i="0" kern="1200" dirty="0">
                <a:solidFill>
                  <a:schemeClr val="tx1"/>
                </a:solidFill>
                <a:effectLst/>
                <a:latin typeface="+mn-lt"/>
                <a:ea typeface="+mn-ea"/>
                <a:cs typeface="+mn-cs"/>
              </a:rPr>
              <a:t>Nonmotile cells</a:t>
            </a:r>
            <a:r>
              <a:rPr kumimoji="1" lang="ja-JP" altLang="en-US" sz="1200" b="0" i="0" kern="1200">
                <a:solidFill>
                  <a:schemeClr val="tx1"/>
                </a:solidFill>
                <a:effectLst/>
                <a:latin typeface="+mn-lt"/>
                <a:ea typeface="+mn-ea"/>
                <a:cs typeface="+mn-cs"/>
              </a:rPr>
              <a:t>を再現</a:t>
            </a:r>
            <a:endParaRPr kumimoji="1" lang="ja-JP" altLang="en-US"/>
          </a:p>
        </p:txBody>
      </p:sp>
      <p:sp>
        <p:nvSpPr>
          <p:cNvPr id="4" name="スライド番号プレースホルダー 3"/>
          <p:cNvSpPr>
            <a:spLocks noGrp="1"/>
          </p:cNvSpPr>
          <p:nvPr>
            <p:ph type="sldNum" sz="quarter" idx="5"/>
          </p:nvPr>
        </p:nvSpPr>
        <p:spPr/>
        <p:txBody>
          <a:bodyPr/>
          <a:lstStyle/>
          <a:p>
            <a:fld id="{19FB5A61-1F00-1A4B-9482-4F26FFB33655}" type="slidenum">
              <a:rPr kumimoji="1" lang="ja-JP" altLang="en-US" smtClean="0"/>
              <a:t>4</a:t>
            </a:fld>
            <a:endParaRPr kumimoji="1" lang="ja-JP" altLang="en-US"/>
          </a:p>
        </p:txBody>
      </p:sp>
    </p:spTree>
    <p:extLst>
      <p:ext uri="{BB962C8B-B14F-4D97-AF65-F5344CB8AC3E}">
        <p14:creationId xmlns:p14="http://schemas.microsoft.com/office/powerpoint/2010/main" val="852046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https://</a:t>
            </a:r>
            <a:r>
              <a:rPr kumimoji="1" lang="en" altLang="ja-JP" dirty="0" err="1"/>
              <a:t>ryuichiueda.github.io</a:t>
            </a:r>
            <a:r>
              <a:rPr kumimoji="1" lang="en" altLang="ja-JP" dirty="0"/>
              <a:t>/LNPR_SLIDES/slides/chap8_60min.html#/</a:t>
            </a:r>
          </a:p>
          <a:p>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a:solidFill>
                  <a:schemeClr val="tx1"/>
                </a:solidFill>
                <a:effectLst/>
                <a:latin typeface="+mn-lt"/>
                <a:ea typeface="+mn-ea"/>
                <a:cs typeface="+mn-cs"/>
              </a:rPr>
              <a:t>自己位置推定と地図生成を同時に実行すること</a:t>
            </a:r>
          </a:p>
          <a:p>
            <a:endParaRPr kumimoji="1" lang="en-US" altLang="ja-JP" dirty="0"/>
          </a:p>
          <a:p>
            <a:pPr fontAlgn="base"/>
            <a:endParaRPr kumimoji="1" lang="ja-JP" altLang="en-US" sz="1200" kern="1200">
              <a:solidFill>
                <a:schemeClr val="tx1"/>
              </a:solidFill>
              <a:effectLst/>
              <a:latin typeface="+mn-lt"/>
              <a:ea typeface="+mn-ea"/>
              <a:cs typeface="+mn-cs"/>
            </a:endParaRPr>
          </a:p>
          <a:p>
            <a:pPr lvl="2" fontAlgn="base"/>
            <a:r>
              <a:rPr kumimoji="1" lang="ja-JP" altLang="en-US" sz="1200" kern="1200">
                <a:solidFill>
                  <a:schemeClr val="tx1"/>
                </a:solidFill>
                <a:effectLst/>
                <a:latin typeface="+mn-lt"/>
                <a:ea typeface="+mn-ea"/>
                <a:cs typeface="+mn-cs"/>
              </a:rPr>
              <a:t>白地図を用意</a:t>
            </a:r>
          </a:p>
          <a:p>
            <a:pPr lvl="2" fontAlgn="base"/>
            <a:r>
              <a:rPr kumimoji="1" lang="ja-JP" altLang="en-US" sz="1200" kern="1200">
                <a:solidFill>
                  <a:schemeClr val="tx1"/>
                </a:solidFill>
                <a:effectLst/>
                <a:latin typeface="+mn-lt"/>
                <a:ea typeface="+mn-ea"/>
                <a:cs typeface="+mn-cs"/>
              </a:rPr>
              <a:t>ロボットの初期姿勢を原点にして世界座標系を設定</a:t>
            </a:r>
          </a:p>
          <a:p>
            <a:pPr lvl="2" fontAlgn="base"/>
            <a:r>
              <a:rPr kumimoji="1" lang="ja-JP" altLang="en-US" sz="1200" kern="1200">
                <a:solidFill>
                  <a:schemeClr val="tx1"/>
                </a:solidFill>
                <a:effectLst/>
                <a:latin typeface="+mn-lt"/>
                <a:ea typeface="+mn-ea"/>
                <a:cs typeface="+mn-cs"/>
              </a:rPr>
              <a:t>移動して姿勢を更新し、ロボットが観測したものを世界座標系の位置に変換して白地図に書き込むことを繰り返す</a:t>
            </a:r>
          </a:p>
          <a:p>
            <a:pPr fontAlgn="base"/>
            <a:r>
              <a:rPr kumimoji="1" lang="ja-JP" altLang="en-US" sz="1200" kern="1200">
                <a:solidFill>
                  <a:schemeClr val="tx1"/>
                </a:solidFill>
                <a:effectLst/>
                <a:latin typeface="+mn-lt"/>
                <a:ea typeface="+mn-ea"/>
                <a:cs typeface="+mn-cs"/>
              </a:rPr>
              <a:t>ただし雑音が厄介</a:t>
            </a:r>
          </a:p>
          <a:p>
            <a:br>
              <a:rPr lang="ja-JP" altLang="en-US"/>
            </a:br>
            <a:endParaRPr kumimoji="1" lang="ja-JP" altLang="en-US"/>
          </a:p>
        </p:txBody>
      </p:sp>
      <p:sp>
        <p:nvSpPr>
          <p:cNvPr id="4" name="スライド番号プレースホルダー 3"/>
          <p:cNvSpPr>
            <a:spLocks noGrp="1"/>
          </p:cNvSpPr>
          <p:nvPr>
            <p:ph type="sldNum" sz="quarter" idx="5"/>
          </p:nvPr>
        </p:nvSpPr>
        <p:spPr/>
        <p:txBody>
          <a:bodyPr/>
          <a:lstStyle/>
          <a:p>
            <a:fld id="{19FB5A61-1F00-1A4B-9482-4F26FFB33655}" type="slidenum">
              <a:rPr kumimoji="1" lang="ja-JP" altLang="en-US" smtClean="0"/>
              <a:t>5</a:t>
            </a:fld>
            <a:endParaRPr kumimoji="1" lang="ja-JP" altLang="en-US"/>
          </a:p>
        </p:txBody>
      </p:sp>
    </p:spTree>
    <p:extLst>
      <p:ext uri="{BB962C8B-B14F-4D97-AF65-F5344CB8AC3E}">
        <p14:creationId xmlns:p14="http://schemas.microsoft.com/office/powerpoint/2010/main" val="315174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理想と現実</a:t>
            </a:r>
          </a:p>
        </p:txBody>
      </p:sp>
      <p:sp>
        <p:nvSpPr>
          <p:cNvPr id="4" name="スライド番号プレースホルダー 3"/>
          <p:cNvSpPr>
            <a:spLocks noGrp="1"/>
          </p:cNvSpPr>
          <p:nvPr>
            <p:ph type="sldNum" sz="quarter" idx="5"/>
          </p:nvPr>
        </p:nvSpPr>
        <p:spPr/>
        <p:txBody>
          <a:bodyPr/>
          <a:lstStyle/>
          <a:p>
            <a:fld id="{19FB5A61-1F00-1A4B-9482-4F26FFB33655}" type="slidenum">
              <a:rPr kumimoji="1" lang="ja-JP" altLang="en-US" smtClean="0"/>
              <a:t>8</a:t>
            </a:fld>
            <a:endParaRPr kumimoji="1" lang="ja-JP" altLang="en-US"/>
          </a:p>
        </p:txBody>
      </p:sp>
    </p:spTree>
    <p:extLst>
      <p:ext uri="{BB962C8B-B14F-4D97-AF65-F5344CB8AC3E}">
        <p14:creationId xmlns:p14="http://schemas.microsoft.com/office/powerpoint/2010/main" val="4027626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101072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37138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150789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3451626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3585931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424543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421562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4232039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3485226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2804610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6C08C84-2AE6-5D40-8988-E6E68E6CDF1F}" type="datetimeFigureOut">
              <a:rPr kumimoji="1" lang="ja-JP" altLang="en-US" smtClean="0"/>
              <a:t>2019/10/18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2615000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08C84-2AE6-5D40-8988-E6E68E6CDF1F}" type="datetimeFigureOut">
              <a:rPr kumimoji="1" lang="ja-JP" altLang="en-US" smtClean="0"/>
              <a:t>2019/10/18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7A2D8-D5C9-8F42-868E-C8B2B5E5CBF8}" type="slidenum">
              <a:rPr kumimoji="1" lang="ja-JP" altLang="en-US" smtClean="0"/>
              <a:t>‹#›</a:t>
            </a:fld>
            <a:endParaRPr kumimoji="1" lang="ja-JP" altLang="en-US"/>
          </a:p>
        </p:txBody>
      </p:sp>
    </p:spTree>
    <p:extLst>
      <p:ext uri="{BB962C8B-B14F-4D97-AF65-F5344CB8AC3E}">
        <p14:creationId xmlns:p14="http://schemas.microsoft.com/office/powerpoint/2010/main" val="19559870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jma.go.jp/jma/kishou/know/whitep/1-3-4.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正方形/長方形 141">
            <a:extLst>
              <a:ext uri="{FF2B5EF4-FFF2-40B4-BE49-F238E27FC236}">
                <a16:creationId xmlns:a16="http://schemas.microsoft.com/office/drawing/2014/main" id="{218C043A-B33C-054E-A411-BDB2D4873DA5}"/>
              </a:ext>
            </a:extLst>
          </p:cNvPr>
          <p:cNvSpPr/>
          <p:nvPr/>
        </p:nvSpPr>
        <p:spPr>
          <a:xfrm>
            <a:off x="3515582" y="2187240"/>
            <a:ext cx="3148538" cy="4424762"/>
          </a:xfrm>
          <a:prstGeom prst="rect">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35982ED7-89EA-874B-AB36-9BFEACE09520}"/>
              </a:ext>
            </a:extLst>
          </p:cNvPr>
          <p:cNvSpPr/>
          <p:nvPr/>
        </p:nvSpPr>
        <p:spPr>
          <a:xfrm>
            <a:off x="95538" y="2187240"/>
            <a:ext cx="3282941" cy="4424762"/>
          </a:xfrm>
          <a:prstGeom prst="rect">
            <a:avLst/>
          </a:prstGeom>
          <a:solidFill>
            <a:srgbClr val="FFC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556574" y="307976"/>
            <a:ext cx="8057273" cy="1746738"/>
          </a:xfrm>
          <a:ln>
            <a:solidFill>
              <a:schemeClr val="tx1"/>
            </a:solidFill>
          </a:ln>
        </p:spPr>
        <p:txBody>
          <a:bodyPr>
            <a:noAutofit/>
          </a:bodyPr>
          <a:lstStyle/>
          <a:p>
            <a:pPr algn="ctr"/>
            <a:r>
              <a:rPr lang="ja-JP" altLang="en-US" sz="4000" b="1"/>
              <a:t>細胞の走性応答解析</a:t>
            </a:r>
            <a:br>
              <a:rPr lang="en-US" altLang="ja-JP" sz="3200" b="1" dirty="0"/>
            </a:br>
            <a:r>
              <a:rPr lang="en-US" altLang="ja-JP" sz="2400" dirty="0"/>
              <a:t>〜</a:t>
            </a:r>
            <a:r>
              <a:rPr lang="ja-JP" altLang="en-US" sz="2400" b="1"/>
              <a:t>ビーズ</a:t>
            </a:r>
            <a:r>
              <a:rPr lang="ja-JP" altLang="en-US" sz="2400"/>
              <a:t>で解き明かす「濃度勾配」の正体</a:t>
            </a:r>
            <a:r>
              <a:rPr lang="en-US" altLang="ja-JP" sz="2400" dirty="0"/>
              <a:t>〜</a:t>
            </a:r>
            <a:br>
              <a:rPr lang="en-US" altLang="ja-JP" sz="2400" dirty="0"/>
            </a:br>
            <a:br>
              <a:rPr lang="en-US" altLang="ja-JP" sz="2400" dirty="0"/>
            </a:br>
            <a:endParaRPr kumimoji="1" lang="ja-JP" altLang="en-US" sz="2400" dirty="0"/>
          </a:p>
        </p:txBody>
      </p:sp>
      <p:sp>
        <p:nvSpPr>
          <p:cNvPr id="12" name="テキスト ボックス 11"/>
          <p:cNvSpPr txBox="1"/>
          <p:nvPr/>
        </p:nvSpPr>
        <p:spPr>
          <a:xfrm>
            <a:off x="2274867" y="1534886"/>
            <a:ext cx="6032421" cy="461665"/>
          </a:xfrm>
          <a:prstGeom prst="rect">
            <a:avLst/>
          </a:prstGeom>
          <a:noFill/>
        </p:spPr>
        <p:txBody>
          <a:bodyPr wrap="none" rtlCol="0">
            <a:spAutoFit/>
          </a:bodyPr>
          <a:lstStyle/>
          <a:p>
            <a:r>
              <a:rPr lang="ja-JP" altLang="en-US" sz="2400"/>
              <a:t>名戸ケ谷病院　研究員・医師　　須山　孟</a:t>
            </a:r>
            <a:endParaRPr lang="ja-JP" altLang="en-US" sz="2400" dirty="0"/>
          </a:p>
        </p:txBody>
      </p:sp>
      <p:grpSp>
        <p:nvGrpSpPr>
          <p:cNvPr id="11" name="グループ化 10">
            <a:extLst>
              <a:ext uri="{FF2B5EF4-FFF2-40B4-BE49-F238E27FC236}">
                <a16:creationId xmlns:a16="http://schemas.microsoft.com/office/drawing/2014/main" id="{5BE73869-233F-F44C-8632-6172AEF8646F}"/>
              </a:ext>
            </a:extLst>
          </p:cNvPr>
          <p:cNvGrpSpPr/>
          <p:nvPr/>
        </p:nvGrpSpPr>
        <p:grpSpPr>
          <a:xfrm>
            <a:off x="6922519" y="2428884"/>
            <a:ext cx="2060463" cy="2639233"/>
            <a:chOff x="6258041" y="2528981"/>
            <a:chExt cx="2781763" cy="3776462"/>
          </a:xfrm>
        </p:grpSpPr>
        <p:grpSp>
          <p:nvGrpSpPr>
            <p:cNvPr id="33" name="図形グループ 32"/>
            <p:cNvGrpSpPr/>
            <p:nvPr/>
          </p:nvGrpSpPr>
          <p:grpSpPr>
            <a:xfrm>
              <a:off x="6258041" y="2528981"/>
              <a:ext cx="2781763" cy="3776462"/>
              <a:chOff x="7342066" y="3831196"/>
              <a:chExt cx="2391918" cy="3146806"/>
            </a:xfrm>
          </p:grpSpPr>
          <p:sp>
            <p:nvSpPr>
              <p:cNvPr id="31" name="角丸四角形吹き出し 30"/>
              <p:cNvSpPr/>
              <p:nvPr/>
            </p:nvSpPr>
            <p:spPr>
              <a:xfrm rot="16200000" flipH="1" flipV="1">
                <a:off x="7093589" y="4079673"/>
                <a:ext cx="2888871" cy="2391918"/>
              </a:xfrm>
              <a:prstGeom prst="wedgeRoundRectCallout">
                <a:avLst>
                  <a:gd name="adj1" fmla="val -15922"/>
                  <a:gd name="adj2" fmla="val 76359"/>
                  <a:gd name="adj3" fmla="val 16667"/>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350"/>
              </a:p>
            </p:txBody>
          </p:sp>
          <p:sp>
            <p:nvSpPr>
              <p:cNvPr id="32" name="テキスト ボックス 31"/>
              <p:cNvSpPr txBox="1"/>
              <p:nvPr/>
            </p:nvSpPr>
            <p:spPr>
              <a:xfrm>
                <a:off x="7593115" y="5752257"/>
                <a:ext cx="2000806" cy="1225745"/>
              </a:xfrm>
              <a:prstGeom prst="rect">
                <a:avLst/>
              </a:prstGeom>
              <a:noFill/>
            </p:spPr>
            <p:txBody>
              <a:bodyPr wrap="none" rtlCol="0">
                <a:spAutoFit/>
              </a:bodyPr>
              <a:lstStyle/>
              <a:p>
                <a:r>
                  <a:rPr lang="ja-JP" altLang="en-US" sz="2400" u="sng"/>
                  <a:t>ケモカイン</a:t>
                </a:r>
                <a:endParaRPr lang="en-US" altLang="ja-JP" sz="2400" u="sng" dirty="0"/>
              </a:p>
              <a:p>
                <a:r>
                  <a:rPr lang="ja-JP" altLang="en-US" sz="2400" u="sng"/>
                  <a:t>固定ビーズ</a:t>
                </a:r>
                <a:endParaRPr lang="ja-JP" altLang="en-US" sz="2400" u="sng" dirty="0"/>
              </a:p>
            </p:txBody>
          </p:sp>
        </p:grpSp>
        <p:grpSp>
          <p:nvGrpSpPr>
            <p:cNvPr id="9" name="グループ化 8">
              <a:extLst>
                <a:ext uri="{FF2B5EF4-FFF2-40B4-BE49-F238E27FC236}">
                  <a16:creationId xmlns:a16="http://schemas.microsoft.com/office/drawing/2014/main" id="{D5730115-D285-404B-800F-432C382F7CA4}"/>
                </a:ext>
              </a:extLst>
            </p:cNvPr>
            <p:cNvGrpSpPr/>
            <p:nvPr/>
          </p:nvGrpSpPr>
          <p:grpSpPr>
            <a:xfrm>
              <a:off x="6377832" y="2797172"/>
              <a:ext cx="2273068" cy="1941410"/>
              <a:chOff x="4603898" y="4653178"/>
              <a:chExt cx="2748803" cy="2372779"/>
            </a:xfrm>
          </p:grpSpPr>
          <p:pic>
            <p:nvPicPr>
              <p:cNvPr id="20" name="図 19">
                <a:extLst>
                  <a:ext uri="{FF2B5EF4-FFF2-40B4-BE49-F238E27FC236}">
                    <a16:creationId xmlns:a16="http://schemas.microsoft.com/office/drawing/2014/main" id="{FD4C9264-FA6D-FD43-B4E6-3154525F139B}"/>
                  </a:ext>
                </a:extLst>
              </p:cNvPr>
              <p:cNvPicPr>
                <a:picLocks noChangeAspect="1"/>
              </p:cNvPicPr>
              <p:nvPr/>
            </p:nvPicPr>
            <p:blipFill>
              <a:blip r:embed="rId3"/>
              <a:stretch>
                <a:fillRect/>
              </a:stretch>
            </p:blipFill>
            <p:spPr>
              <a:xfrm>
                <a:off x="5015226" y="5194056"/>
                <a:ext cx="2337475" cy="1831901"/>
              </a:xfrm>
              <a:prstGeom prst="rect">
                <a:avLst/>
              </a:prstGeom>
            </p:spPr>
          </p:pic>
          <p:pic>
            <p:nvPicPr>
              <p:cNvPr id="21" name="図 20">
                <a:extLst>
                  <a:ext uri="{FF2B5EF4-FFF2-40B4-BE49-F238E27FC236}">
                    <a16:creationId xmlns:a16="http://schemas.microsoft.com/office/drawing/2014/main" id="{A3076AA9-AD9A-A84F-B340-09F684BB815C}"/>
                  </a:ext>
                </a:extLst>
              </p:cNvPr>
              <p:cNvPicPr>
                <a:picLocks noChangeAspect="1"/>
              </p:cNvPicPr>
              <p:nvPr/>
            </p:nvPicPr>
            <p:blipFill rotWithShape="1">
              <a:blip r:embed="rId4"/>
              <a:srcRect r="22902" b="56910"/>
              <a:stretch/>
            </p:blipFill>
            <p:spPr>
              <a:xfrm>
                <a:off x="4603898" y="4653178"/>
                <a:ext cx="1615165" cy="956031"/>
              </a:xfrm>
              <a:prstGeom prst="rect">
                <a:avLst/>
              </a:prstGeom>
            </p:spPr>
          </p:pic>
        </p:grpSp>
      </p:grpSp>
      <p:grpSp>
        <p:nvGrpSpPr>
          <p:cNvPr id="35" name="グループ化 34">
            <a:extLst>
              <a:ext uri="{FF2B5EF4-FFF2-40B4-BE49-F238E27FC236}">
                <a16:creationId xmlns:a16="http://schemas.microsoft.com/office/drawing/2014/main" id="{5BE2F474-3481-BE44-A9FE-03C15E1AF9ED}"/>
              </a:ext>
            </a:extLst>
          </p:cNvPr>
          <p:cNvGrpSpPr/>
          <p:nvPr/>
        </p:nvGrpSpPr>
        <p:grpSpPr>
          <a:xfrm>
            <a:off x="2292168" y="3188502"/>
            <a:ext cx="4138951" cy="2769573"/>
            <a:chOff x="193226" y="825752"/>
            <a:chExt cx="9453068" cy="6428866"/>
          </a:xfrm>
        </p:grpSpPr>
        <p:grpSp>
          <p:nvGrpSpPr>
            <p:cNvPr id="36" name="図形グループ 5">
              <a:extLst>
                <a:ext uri="{FF2B5EF4-FFF2-40B4-BE49-F238E27FC236}">
                  <a16:creationId xmlns:a16="http://schemas.microsoft.com/office/drawing/2014/main" id="{C4E8AF2D-EEC7-6D4A-A39F-C87315E15416}"/>
                </a:ext>
              </a:extLst>
            </p:cNvPr>
            <p:cNvGrpSpPr/>
            <p:nvPr/>
          </p:nvGrpSpPr>
          <p:grpSpPr>
            <a:xfrm>
              <a:off x="6152171" y="4079510"/>
              <a:ext cx="3490729" cy="1827939"/>
              <a:chOff x="5880894" y="4916323"/>
              <a:chExt cx="2488679" cy="1827939"/>
            </a:xfrm>
          </p:grpSpPr>
          <p:pic>
            <p:nvPicPr>
              <p:cNvPr id="78" name="図 77">
                <a:extLst>
                  <a:ext uri="{FF2B5EF4-FFF2-40B4-BE49-F238E27FC236}">
                    <a16:creationId xmlns:a16="http://schemas.microsoft.com/office/drawing/2014/main" id="{0CDEDBAE-8BC7-6048-8AC1-3791436DD6F6}"/>
                  </a:ext>
                </a:extLst>
              </p:cNvPr>
              <p:cNvPicPr>
                <a:picLocks noChangeAspect="1"/>
              </p:cNvPicPr>
              <p:nvPr/>
            </p:nvPicPr>
            <p:blipFill>
              <a:blip r:embed="rId5"/>
              <a:stretch>
                <a:fillRect/>
              </a:stretch>
            </p:blipFill>
            <p:spPr>
              <a:xfrm flipH="1">
                <a:off x="8047295" y="4916323"/>
                <a:ext cx="322278" cy="1810973"/>
              </a:xfrm>
              <a:prstGeom prst="rect">
                <a:avLst/>
              </a:prstGeom>
            </p:spPr>
          </p:pic>
          <p:pic>
            <p:nvPicPr>
              <p:cNvPr id="79" name="図 78">
                <a:extLst>
                  <a:ext uri="{FF2B5EF4-FFF2-40B4-BE49-F238E27FC236}">
                    <a16:creationId xmlns:a16="http://schemas.microsoft.com/office/drawing/2014/main" id="{FA440DC3-2589-6340-B5BE-06AAB963B8B8}"/>
                  </a:ext>
                </a:extLst>
              </p:cNvPr>
              <p:cNvPicPr>
                <a:picLocks noChangeAspect="1"/>
              </p:cNvPicPr>
              <p:nvPr/>
            </p:nvPicPr>
            <p:blipFill>
              <a:blip r:embed="rId6"/>
              <a:stretch>
                <a:fillRect/>
              </a:stretch>
            </p:blipFill>
            <p:spPr>
              <a:xfrm flipH="1">
                <a:off x="7808679" y="5097611"/>
                <a:ext cx="257856" cy="1629685"/>
              </a:xfrm>
              <a:prstGeom prst="rect">
                <a:avLst/>
              </a:prstGeom>
            </p:spPr>
          </p:pic>
          <p:pic>
            <p:nvPicPr>
              <p:cNvPr id="80" name="図 79">
                <a:extLst>
                  <a:ext uri="{FF2B5EF4-FFF2-40B4-BE49-F238E27FC236}">
                    <a16:creationId xmlns:a16="http://schemas.microsoft.com/office/drawing/2014/main" id="{5F65E8D1-F5B2-4B45-9140-E533E70DF73F}"/>
                  </a:ext>
                </a:extLst>
              </p:cNvPr>
              <p:cNvPicPr>
                <a:picLocks noChangeAspect="1"/>
              </p:cNvPicPr>
              <p:nvPr/>
            </p:nvPicPr>
            <p:blipFill>
              <a:blip r:embed="rId7"/>
              <a:stretch>
                <a:fillRect/>
              </a:stretch>
            </p:blipFill>
            <p:spPr>
              <a:xfrm>
                <a:off x="7474093" y="5819230"/>
                <a:ext cx="334586" cy="925032"/>
              </a:xfrm>
              <a:prstGeom prst="rect">
                <a:avLst/>
              </a:prstGeom>
            </p:spPr>
          </p:pic>
          <p:pic>
            <p:nvPicPr>
              <p:cNvPr id="81" name="図 80">
                <a:extLst>
                  <a:ext uri="{FF2B5EF4-FFF2-40B4-BE49-F238E27FC236}">
                    <a16:creationId xmlns:a16="http://schemas.microsoft.com/office/drawing/2014/main" id="{DB2B64E9-7F69-D94B-AC7E-7537679DD345}"/>
                  </a:ext>
                </a:extLst>
              </p:cNvPr>
              <p:cNvPicPr>
                <a:picLocks noChangeAspect="1"/>
              </p:cNvPicPr>
              <p:nvPr/>
            </p:nvPicPr>
            <p:blipFill>
              <a:blip r:embed="rId8"/>
              <a:stretch>
                <a:fillRect/>
              </a:stretch>
            </p:blipFill>
            <p:spPr>
              <a:xfrm>
                <a:off x="7131702" y="5578757"/>
                <a:ext cx="342391" cy="1158861"/>
              </a:xfrm>
              <a:prstGeom prst="rect">
                <a:avLst/>
              </a:prstGeom>
            </p:spPr>
          </p:pic>
          <p:pic>
            <p:nvPicPr>
              <p:cNvPr id="82" name="図 81">
                <a:extLst>
                  <a:ext uri="{FF2B5EF4-FFF2-40B4-BE49-F238E27FC236}">
                    <a16:creationId xmlns:a16="http://schemas.microsoft.com/office/drawing/2014/main" id="{16BB14A3-B6B4-6D46-8EBA-D43B85CBC149}"/>
                  </a:ext>
                </a:extLst>
              </p:cNvPr>
              <p:cNvPicPr>
                <a:picLocks noChangeAspect="1"/>
              </p:cNvPicPr>
              <p:nvPr/>
            </p:nvPicPr>
            <p:blipFill>
              <a:blip r:embed="rId9"/>
              <a:stretch>
                <a:fillRect/>
              </a:stretch>
            </p:blipFill>
            <p:spPr>
              <a:xfrm flipH="1">
                <a:off x="6786651" y="5946326"/>
                <a:ext cx="345052" cy="752665"/>
              </a:xfrm>
              <a:prstGeom prst="rect">
                <a:avLst/>
              </a:prstGeom>
            </p:spPr>
          </p:pic>
          <p:pic>
            <p:nvPicPr>
              <p:cNvPr id="83" name="図 82">
                <a:extLst>
                  <a:ext uri="{FF2B5EF4-FFF2-40B4-BE49-F238E27FC236}">
                    <a16:creationId xmlns:a16="http://schemas.microsoft.com/office/drawing/2014/main" id="{D4F3DEE2-B099-3544-9B7A-055961C3CC73}"/>
                  </a:ext>
                </a:extLst>
              </p:cNvPr>
              <p:cNvPicPr>
                <a:picLocks noChangeAspect="1"/>
              </p:cNvPicPr>
              <p:nvPr/>
            </p:nvPicPr>
            <p:blipFill>
              <a:blip r:embed="rId10"/>
              <a:stretch>
                <a:fillRect/>
              </a:stretch>
            </p:blipFill>
            <p:spPr>
              <a:xfrm>
                <a:off x="6495681" y="6163086"/>
                <a:ext cx="379593" cy="535900"/>
              </a:xfrm>
              <a:prstGeom prst="rect">
                <a:avLst/>
              </a:prstGeom>
            </p:spPr>
          </p:pic>
          <p:pic>
            <p:nvPicPr>
              <p:cNvPr id="84" name="図 83">
                <a:extLst>
                  <a:ext uri="{FF2B5EF4-FFF2-40B4-BE49-F238E27FC236}">
                    <a16:creationId xmlns:a16="http://schemas.microsoft.com/office/drawing/2014/main" id="{06F1A3E2-72ED-504E-AAD3-3CAB9174F176}"/>
                  </a:ext>
                </a:extLst>
              </p:cNvPr>
              <p:cNvPicPr>
                <a:picLocks noChangeAspect="1"/>
              </p:cNvPicPr>
              <p:nvPr/>
            </p:nvPicPr>
            <p:blipFill>
              <a:blip r:embed="rId11"/>
              <a:stretch>
                <a:fillRect/>
              </a:stretch>
            </p:blipFill>
            <p:spPr>
              <a:xfrm>
                <a:off x="5880894" y="6388930"/>
                <a:ext cx="357758" cy="310056"/>
              </a:xfrm>
              <a:prstGeom prst="rect">
                <a:avLst/>
              </a:prstGeom>
            </p:spPr>
          </p:pic>
        </p:grpSp>
        <p:cxnSp>
          <p:nvCxnSpPr>
            <p:cNvPr id="38" name="直線矢印コネクタ 37">
              <a:extLst>
                <a:ext uri="{FF2B5EF4-FFF2-40B4-BE49-F238E27FC236}">
                  <a16:creationId xmlns:a16="http://schemas.microsoft.com/office/drawing/2014/main" id="{E040AC70-3AEA-0C44-B9CE-5804B3100353}"/>
                </a:ext>
              </a:extLst>
            </p:cNvPr>
            <p:cNvCxnSpPr/>
            <p:nvPr/>
          </p:nvCxnSpPr>
          <p:spPr>
            <a:xfrm>
              <a:off x="9055576" y="2074667"/>
              <a:ext cx="0" cy="103000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42" name="図形グループ 4">
              <a:extLst>
                <a:ext uri="{FF2B5EF4-FFF2-40B4-BE49-F238E27FC236}">
                  <a16:creationId xmlns:a16="http://schemas.microsoft.com/office/drawing/2014/main" id="{E8BFFA2B-C6CB-4F40-B6D8-96D6A53E2332}"/>
                </a:ext>
              </a:extLst>
            </p:cNvPr>
            <p:cNvGrpSpPr/>
            <p:nvPr/>
          </p:nvGrpSpPr>
          <p:grpSpPr>
            <a:xfrm>
              <a:off x="6624659" y="825752"/>
              <a:ext cx="3021635" cy="3287312"/>
              <a:chOff x="5836359" y="1771712"/>
              <a:chExt cx="3021636" cy="3287312"/>
            </a:xfrm>
          </p:grpSpPr>
          <p:sp>
            <p:nvSpPr>
              <p:cNvPr id="52" name="円/楕円 51">
                <a:extLst>
                  <a:ext uri="{FF2B5EF4-FFF2-40B4-BE49-F238E27FC236}">
                    <a16:creationId xmlns:a16="http://schemas.microsoft.com/office/drawing/2014/main" id="{5D04D2E3-F48A-D442-9A65-6868340F4273}"/>
                  </a:ext>
                </a:extLst>
              </p:cNvPr>
              <p:cNvSpPr/>
              <p:nvPr/>
            </p:nvSpPr>
            <p:spPr>
              <a:xfrm>
                <a:off x="5836359" y="3329039"/>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77C52149-3A60-5E45-8EA9-174ABE0EB1FA}"/>
                  </a:ext>
                </a:extLst>
              </p:cNvPr>
              <p:cNvSpPr/>
              <p:nvPr/>
            </p:nvSpPr>
            <p:spPr>
              <a:xfrm>
                <a:off x="6686064" y="2780592"/>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D71B2EC5-391A-054C-B045-000477629F3F}"/>
                  </a:ext>
                </a:extLst>
              </p:cNvPr>
              <p:cNvSpPr/>
              <p:nvPr/>
            </p:nvSpPr>
            <p:spPr>
              <a:xfrm>
                <a:off x="6988451" y="2963408"/>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16081B96-3911-C343-9E91-B0E16A29DD87}"/>
                  </a:ext>
                </a:extLst>
              </p:cNvPr>
              <p:cNvSpPr/>
              <p:nvPr/>
            </p:nvSpPr>
            <p:spPr>
              <a:xfrm>
                <a:off x="8096082" y="2639231"/>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FB72FC27-635D-5249-88E0-E7D4B21FF872}"/>
                  </a:ext>
                </a:extLst>
              </p:cNvPr>
              <p:cNvSpPr/>
              <p:nvPr/>
            </p:nvSpPr>
            <p:spPr>
              <a:xfrm>
                <a:off x="8286518" y="3389737"/>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7" name="円/楕円 56">
                <a:extLst>
                  <a:ext uri="{FF2B5EF4-FFF2-40B4-BE49-F238E27FC236}">
                    <a16:creationId xmlns:a16="http://schemas.microsoft.com/office/drawing/2014/main" id="{6096F81C-F979-9F44-AE36-3A528A939368}"/>
                  </a:ext>
                </a:extLst>
              </p:cNvPr>
              <p:cNvSpPr/>
              <p:nvPr/>
            </p:nvSpPr>
            <p:spPr>
              <a:xfrm>
                <a:off x="7463867" y="2822046"/>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8" name="直線矢印コネクタ 57">
                <a:extLst>
                  <a:ext uri="{FF2B5EF4-FFF2-40B4-BE49-F238E27FC236}">
                    <a16:creationId xmlns:a16="http://schemas.microsoft.com/office/drawing/2014/main" id="{00EEE4E8-872C-1D46-A601-B4D96674E819}"/>
                  </a:ext>
                </a:extLst>
              </p:cNvPr>
              <p:cNvCxnSpPr>
                <a:stCxn id="52" idx="4"/>
              </p:cNvCxnSpPr>
              <p:nvPr/>
            </p:nvCxnSpPr>
            <p:spPr>
              <a:xfrm>
                <a:off x="6007555" y="3694670"/>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9" name="直線矢印コネクタ 58">
                <a:extLst>
                  <a:ext uri="{FF2B5EF4-FFF2-40B4-BE49-F238E27FC236}">
                    <a16:creationId xmlns:a16="http://schemas.microsoft.com/office/drawing/2014/main" id="{A323E7CC-EF37-9749-875C-D3C9EB7141DE}"/>
                  </a:ext>
                </a:extLst>
              </p:cNvPr>
              <p:cNvCxnSpPr/>
              <p:nvPr/>
            </p:nvCxnSpPr>
            <p:spPr>
              <a:xfrm>
                <a:off x="6852609" y="3091133"/>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0" name="直線矢印コネクタ 59">
                <a:extLst>
                  <a:ext uri="{FF2B5EF4-FFF2-40B4-BE49-F238E27FC236}">
                    <a16:creationId xmlns:a16="http://schemas.microsoft.com/office/drawing/2014/main" id="{2803B8BF-C368-2E4F-B448-6F9424950D50}"/>
                  </a:ext>
                </a:extLst>
              </p:cNvPr>
              <p:cNvCxnSpPr/>
              <p:nvPr/>
            </p:nvCxnSpPr>
            <p:spPr>
              <a:xfrm>
                <a:off x="7146923" y="3329039"/>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1" name="直線矢印コネクタ 60">
                <a:extLst>
                  <a:ext uri="{FF2B5EF4-FFF2-40B4-BE49-F238E27FC236}">
                    <a16:creationId xmlns:a16="http://schemas.microsoft.com/office/drawing/2014/main" id="{AEC37698-4380-C84B-ABD4-557409E47058}"/>
                  </a:ext>
                </a:extLst>
              </p:cNvPr>
              <p:cNvCxnSpPr/>
              <p:nvPr/>
            </p:nvCxnSpPr>
            <p:spPr>
              <a:xfrm>
                <a:off x="7629048" y="3195749"/>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2" name="直線矢印コネクタ 61">
                <a:extLst>
                  <a:ext uri="{FF2B5EF4-FFF2-40B4-BE49-F238E27FC236}">
                    <a16:creationId xmlns:a16="http://schemas.microsoft.com/office/drawing/2014/main" id="{23FD61AE-BC45-1943-B756-2DB54220B6B5}"/>
                  </a:ext>
                </a:extLst>
              </p:cNvPr>
              <p:cNvCxnSpPr/>
              <p:nvPr/>
            </p:nvCxnSpPr>
            <p:spPr>
              <a:xfrm>
                <a:off x="8438473" y="3755368"/>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63" name="円/楕円 62">
                <a:extLst>
                  <a:ext uri="{FF2B5EF4-FFF2-40B4-BE49-F238E27FC236}">
                    <a16:creationId xmlns:a16="http://schemas.microsoft.com/office/drawing/2014/main" id="{E5DB0CE8-7AD9-FD45-8178-6C3DECEFE01D}"/>
                  </a:ext>
                </a:extLst>
              </p:cNvPr>
              <p:cNvSpPr/>
              <p:nvPr/>
            </p:nvSpPr>
            <p:spPr>
              <a:xfrm>
                <a:off x="8515604" y="2791631"/>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9169833B-DF20-0E42-A3A7-F37395F39164}"/>
                  </a:ext>
                </a:extLst>
              </p:cNvPr>
              <p:cNvCxnSpPr/>
              <p:nvPr/>
            </p:nvCxnSpPr>
            <p:spPr>
              <a:xfrm>
                <a:off x="8686800" y="3157262"/>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65" name="円/楕円 64">
                <a:extLst>
                  <a:ext uri="{FF2B5EF4-FFF2-40B4-BE49-F238E27FC236}">
                    <a16:creationId xmlns:a16="http://schemas.microsoft.com/office/drawing/2014/main" id="{9E3DA130-2778-8143-A148-7DD80AA8C540}"/>
                  </a:ext>
                </a:extLst>
              </p:cNvPr>
              <p:cNvSpPr/>
              <p:nvPr/>
            </p:nvSpPr>
            <p:spPr>
              <a:xfrm>
                <a:off x="7857466" y="2137343"/>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6" name="直線矢印コネクタ 65">
                <a:extLst>
                  <a:ext uri="{FF2B5EF4-FFF2-40B4-BE49-F238E27FC236}">
                    <a16:creationId xmlns:a16="http://schemas.microsoft.com/office/drawing/2014/main" id="{9935756E-F9A0-9240-9A29-F2F0CA7F706F}"/>
                  </a:ext>
                </a:extLst>
              </p:cNvPr>
              <p:cNvCxnSpPr/>
              <p:nvPr/>
            </p:nvCxnSpPr>
            <p:spPr>
              <a:xfrm>
                <a:off x="8028662" y="2502974"/>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67" name="円/楕円 66">
                <a:extLst>
                  <a:ext uri="{FF2B5EF4-FFF2-40B4-BE49-F238E27FC236}">
                    <a16:creationId xmlns:a16="http://schemas.microsoft.com/office/drawing/2014/main" id="{AF3A5B04-1021-F245-8370-2E030EEFF50D}"/>
                  </a:ext>
                </a:extLst>
              </p:cNvPr>
              <p:cNvSpPr/>
              <p:nvPr/>
            </p:nvSpPr>
            <p:spPr>
              <a:xfrm>
                <a:off x="8286518" y="1771712"/>
                <a:ext cx="342391" cy="365631"/>
              </a:xfrm>
              <a:prstGeom prst="ellipse">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8" name="直線矢印コネクタ 67">
                <a:extLst>
                  <a:ext uri="{FF2B5EF4-FFF2-40B4-BE49-F238E27FC236}">
                    <a16:creationId xmlns:a16="http://schemas.microsoft.com/office/drawing/2014/main" id="{C505405A-0668-6C49-90C7-EAE0E4F4AD21}"/>
                  </a:ext>
                </a:extLst>
              </p:cNvPr>
              <p:cNvCxnSpPr/>
              <p:nvPr/>
            </p:nvCxnSpPr>
            <p:spPr>
              <a:xfrm>
                <a:off x="8457714" y="2137343"/>
                <a:ext cx="0" cy="103000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69" name="図形グループ 47">
                <a:extLst>
                  <a:ext uri="{FF2B5EF4-FFF2-40B4-BE49-F238E27FC236}">
                    <a16:creationId xmlns:a16="http://schemas.microsoft.com/office/drawing/2014/main" id="{DC235BCD-3009-644A-9A6D-925BCEC01329}"/>
                  </a:ext>
                </a:extLst>
              </p:cNvPr>
              <p:cNvGrpSpPr/>
              <p:nvPr/>
            </p:nvGrpSpPr>
            <p:grpSpPr>
              <a:xfrm>
                <a:off x="5894079" y="4390319"/>
                <a:ext cx="2606759" cy="668705"/>
                <a:chOff x="782763" y="4522287"/>
                <a:chExt cx="2606759" cy="668705"/>
              </a:xfrm>
            </p:grpSpPr>
            <p:sp>
              <p:nvSpPr>
                <p:cNvPr id="70" name="円/楕円 69">
                  <a:extLst>
                    <a:ext uri="{FF2B5EF4-FFF2-40B4-BE49-F238E27FC236}">
                      <a16:creationId xmlns:a16="http://schemas.microsoft.com/office/drawing/2014/main" id="{845D3313-9D6F-6D4A-9975-D132D44365DD}"/>
                    </a:ext>
                  </a:extLst>
                </p:cNvPr>
                <p:cNvSpPr/>
                <p:nvPr/>
              </p:nvSpPr>
              <p:spPr>
                <a:xfrm>
                  <a:off x="995931" y="4522287"/>
                  <a:ext cx="2039483" cy="66870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3EBA69BC-AAEA-AE4A-B23A-4F38A472ED27}"/>
                    </a:ext>
                  </a:extLst>
                </p:cNvPr>
                <p:cNvSpPr/>
                <p:nvPr/>
              </p:nvSpPr>
              <p:spPr>
                <a:xfrm>
                  <a:off x="1481512" y="4724672"/>
                  <a:ext cx="481010" cy="285032"/>
                </a:xfrm>
                <a:prstGeom prst="ellipse">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C0090"/>
                    </a:solidFill>
                  </a:endParaRPr>
                </a:p>
              </p:txBody>
            </p:sp>
            <p:sp>
              <p:nvSpPr>
                <p:cNvPr id="72" name="円/楕円 71">
                  <a:extLst>
                    <a:ext uri="{FF2B5EF4-FFF2-40B4-BE49-F238E27FC236}">
                      <a16:creationId xmlns:a16="http://schemas.microsoft.com/office/drawing/2014/main" id="{98D2E52E-1E87-4447-8233-DCDEF59AF2C3}"/>
                    </a:ext>
                  </a:extLst>
                </p:cNvPr>
                <p:cNvSpPr/>
                <p:nvPr/>
              </p:nvSpPr>
              <p:spPr>
                <a:xfrm flipV="1">
                  <a:off x="782763" y="5009703"/>
                  <a:ext cx="2606759" cy="1812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sp>
          <p:nvSpPr>
            <p:cNvPr id="44" name="テキスト ボックス 43">
              <a:extLst>
                <a:ext uri="{FF2B5EF4-FFF2-40B4-BE49-F238E27FC236}">
                  <a16:creationId xmlns:a16="http://schemas.microsoft.com/office/drawing/2014/main" id="{79F654AB-ED85-A745-BD21-DB8481AD84D6}"/>
                </a:ext>
              </a:extLst>
            </p:cNvPr>
            <p:cNvSpPr txBox="1"/>
            <p:nvPr/>
          </p:nvSpPr>
          <p:spPr>
            <a:xfrm>
              <a:off x="193226" y="5982358"/>
              <a:ext cx="363816" cy="1272260"/>
            </a:xfrm>
            <a:prstGeom prst="rect">
              <a:avLst/>
            </a:prstGeom>
            <a:noFill/>
          </p:spPr>
          <p:txBody>
            <a:bodyPr wrap="none" rtlCol="0">
              <a:spAutoFit/>
            </a:bodyPr>
            <a:lstStyle/>
            <a:p>
              <a:endParaRPr kumimoji="1" lang="en-US" altLang="ja-JP" sz="3200" dirty="0"/>
            </a:p>
          </p:txBody>
        </p:sp>
        <p:sp>
          <p:nvSpPr>
            <p:cNvPr id="45" name="右矢印 44">
              <a:extLst>
                <a:ext uri="{FF2B5EF4-FFF2-40B4-BE49-F238E27FC236}">
                  <a16:creationId xmlns:a16="http://schemas.microsoft.com/office/drawing/2014/main" id="{98171736-5F43-9543-83D0-451F24198B9D}"/>
                </a:ext>
              </a:extLst>
            </p:cNvPr>
            <p:cNvSpPr/>
            <p:nvPr/>
          </p:nvSpPr>
          <p:spPr>
            <a:xfrm rot="10800000">
              <a:off x="6687659" y="4351995"/>
              <a:ext cx="812656" cy="462968"/>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11375704-25EB-2748-82F2-281085D23301}"/>
                </a:ext>
              </a:extLst>
            </p:cNvPr>
            <p:cNvSpPr/>
            <p:nvPr/>
          </p:nvSpPr>
          <p:spPr>
            <a:xfrm>
              <a:off x="8564530" y="4353919"/>
              <a:ext cx="812656" cy="462968"/>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D5D01AEC-3DC3-5348-BC16-87EA7F1F447F}"/>
                </a:ext>
              </a:extLst>
            </p:cNvPr>
            <p:cNvSpPr/>
            <p:nvPr/>
          </p:nvSpPr>
          <p:spPr>
            <a:xfrm>
              <a:off x="7450441" y="3992234"/>
              <a:ext cx="1124705" cy="1071639"/>
            </a:xfrm>
            <a:prstGeom prst="rect">
              <a:avLst/>
            </a:prstGeom>
          </p:spPr>
          <p:txBody>
            <a:bodyPr wrap="none">
              <a:spAutoFit/>
            </a:bodyPr>
            <a:lstStyle/>
            <a:p>
              <a:r>
                <a:rPr kumimoji="1" lang="ja-JP" altLang="en-US" sz="2400">
                  <a:solidFill>
                    <a:srgbClr val="FF0000"/>
                  </a:solidFill>
                </a:rPr>
                <a:t>？</a:t>
              </a:r>
              <a:endParaRPr lang="ja-JP" altLang="en-US" sz="2400" dirty="0">
                <a:solidFill>
                  <a:srgbClr val="FF0000"/>
                </a:solidFill>
              </a:endParaRPr>
            </a:p>
          </p:txBody>
        </p:sp>
      </p:grpSp>
      <p:grpSp>
        <p:nvGrpSpPr>
          <p:cNvPr id="15" name="グループ化 14">
            <a:extLst>
              <a:ext uri="{FF2B5EF4-FFF2-40B4-BE49-F238E27FC236}">
                <a16:creationId xmlns:a16="http://schemas.microsoft.com/office/drawing/2014/main" id="{23A676E6-2CC1-0244-841B-2A61B0D1599E}"/>
              </a:ext>
            </a:extLst>
          </p:cNvPr>
          <p:cNvGrpSpPr/>
          <p:nvPr/>
        </p:nvGrpSpPr>
        <p:grpSpPr>
          <a:xfrm>
            <a:off x="6782296" y="4980133"/>
            <a:ext cx="2244338" cy="1631869"/>
            <a:chOff x="6461087" y="4654027"/>
            <a:chExt cx="2244338" cy="1631869"/>
          </a:xfrm>
        </p:grpSpPr>
        <p:grpSp>
          <p:nvGrpSpPr>
            <p:cNvPr id="24" name="グループ化 23">
              <a:extLst>
                <a:ext uri="{FF2B5EF4-FFF2-40B4-BE49-F238E27FC236}">
                  <a16:creationId xmlns:a16="http://schemas.microsoft.com/office/drawing/2014/main" id="{028429B7-2064-754C-9C94-8CDC67968F3D}"/>
                </a:ext>
              </a:extLst>
            </p:cNvPr>
            <p:cNvGrpSpPr/>
            <p:nvPr/>
          </p:nvGrpSpPr>
          <p:grpSpPr>
            <a:xfrm>
              <a:off x="6461087" y="4654027"/>
              <a:ext cx="2244338" cy="1631869"/>
              <a:chOff x="1582631" y="697490"/>
              <a:chExt cx="3303804" cy="2679191"/>
            </a:xfrm>
          </p:grpSpPr>
          <p:grpSp>
            <p:nvGrpSpPr>
              <p:cNvPr id="25" name="グループ化 24">
                <a:extLst>
                  <a:ext uri="{FF2B5EF4-FFF2-40B4-BE49-F238E27FC236}">
                    <a16:creationId xmlns:a16="http://schemas.microsoft.com/office/drawing/2014/main" id="{706E02D9-E926-394F-906E-155BFA15B6A1}"/>
                  </a:ext>
                </a:extLst>
              </p:cNvPr>
              <p:cNvGrpSpPr/>
              <p:nvPr/>
            </p:nvGrpSpPr>
            <p:grpSpPr>
              <a:xfrm>
                <a:off x="1582631" y="697490"/>
                <a:ext cx="3303804" cy="2679191"/>
                <a:chOff x="1582631" y="327302"/>
                <a:chExt cx="3303804" cy="2679191"/>
              </a:xfrm>
            </p:grpSpPr>
            <p:pic>
              <p:nvPicPr>
                <p:cNvPr id="28" name="図 27">
                  <a:extLst>
                    <a:ext uri="{FF2B5EF4-FFF2-40B4-BE49-F238E27FC236}">
                      <a16:creationId xmlns:a16="http://schemas.microsoft.com/office/drawing/2014/main" id="{17B966E2-3D40-DA4D-93B9-400BDC257302}"/>
                    </a:ext>
                  </a:extLst>
                </p:cNvPr>
                <p:cNvPicPr>
                  <a:picLocks noChangeAspect="1"/>
                </p:cNvPicPr>
                <p:nvPr/>
              </p:nvPicPr>
              <p:blipFill>
                <a:blip r:embed="rId12"/>
                <a:stretch>
                  <a:fillRect/>
                </a:stretch>
              </p:blipFill>
              <p:spPr>
                <a:xfrm>
                  <a:off x="1582631" y="327302"/>
                  <a:ext cx="3303804" cy="2679191"/>
                </a:xfrm>
                <a:prstGeom prst="rect">
                  <a:avLst/>
                </a:prstGeom>
              </p:spPr>
            </p:pic>
            <p:sp>
              <p:nvSpPr>
                <p:cNvPr id="29" name="テキスト ボックス 28">
                  <a:extLst>
                    <a:ext uri="{FF2B5EF4-FFF2-40B4-BE49-F238E27FC236}">
                      <a16:creationId xmlns:a16="http://schemas.microsoft.com/office/drawing/2014/main" id="{F7498326-4400-C343-A53D-618C369F93FA}"/>
                    </a:ext>
                  </a:extLst>
                </p:cNvPr>
                <p:cNvSpPr txBox="1"/>
                <p:nvPr/>
              </p:nvSpPr>
              <p:spPr>
                <a:xfrm>
                  <a:off x="1694805" y="1196695"/>
                  <a:ext cx="2537170" cy="757958"/>
                </a:xfrm>
                <a:prstGeom prst="rect">
                  <a:avLst/>
                </a:prstGeom>
                <a:solidFill>
                  <a:schemeClr val="bg1"/>
                </a:solidFill>
              </p:spPr>
              <p:txBody>
                <a:bodyPr wrap="square" rtlCol="0">
                  <a:spAutoFit/>
                </a:bodyPr>
                <a:lstStyle/>
                <a:p>
                  <a:r>
                    <a:rPr kumimoji="1" lang="en-US" altLang="ja-JP" sz="2400" dirty="0"/>
                    <a:t>EGF </a:t>
                  </a:r>
                  <a:r>
                    <a:rPr kumimoji="1" lang="ja-JP" altLang="en-US" sz="2400"/>
                    <a:t>ビーズ</a:t>
                  </a:r>
                </a:p>
              </p:txBody>
            </p:sp>
          </p:grpSp>
          <p:sp>
            <p:nvSpPr>
              <p:cNvPr id="26" name="右矢印 25">
                <a:extLst>
                  <a:ext uri="{FF2B5EF4-FFF2-40B4-BE49-F238E27FC236}">
                    <a16:creationId xmlns:a16="http://schemas.microsoft.com/office/drawing/2014/main" id="{FF9C2631-6DA6-2F42-BD70-BA350B7F9CE0}"/>
                  </a:ext>
                </a:extLst>
              </p:cNvPr>
              <p:cNvSpPr/>
              <p:nvPr/>
            </p:nvSpPr>
            <p:spPr>
              <a:xfrm rot="18038581">
                <a:off x="3504080" y="1044084"/>
                <a:ext cx="351101" cy="43259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右矢印 86">
              <a:extLst>
                <a:ext uri="{FF2B5EF4-FFF2-40B4-BE49-F238E27FC236}">
                  <a16:creationId xmlns:a16="http://schemas.microsoft.com/office/drawing/2014/main" id="{A9755799-C7FB-D74B-BDCE-B8DE04C468C3}"/>
                </a:ext>
              </a:extLst>
            </p:cNvPr>
            <p:cNvSpPr/>
            <p:nvPr/>
          </p:nvSpPr>
          <p:spPr>
            <a:xfrm rot="18038581">
              <a:off x="8373931" y="5405088"/>
              <a:ext cx="213852" cy="293867"/>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0A361CC5-BDE5-594D-8C7C-9281A62F9219}"/>
              </a:ext>
            </a:extLst>
          </p:cNvPr>
          <p:cNvSpPr txBox="1"/>
          <p:nvPr/>
        </p:nvSpPr>
        <p:spPr>
          <a:xfrm>
            <a:off x="117445" y="2327270"/>
            <a:ext cx="3356355" cy="830997"/>
          </a:xfrm>
          <a:prstGeom prst="rect">
            <a:avLst/>
          </a:prstGeom>
          <a:noFill/>
        </p:spPr>
        <p:txBody>
          <a:bodyPr wrap="square" rtlCol="0">
            <a:spAutoFit/>
          </a:bodyPr>
          <a:lstStyle/>
          <a:p>
            <a:r>
              <a:rPr lang="ja-JP" altLang="en-US" sz="2400"/>
              <a:t>細胞が「濃度勾配」を</a:t>
            </a:r>
            <a:endParaRPr lang="en-US" altLang="ja-JP" sz="2400" dirty="0"/>
          </a:p>
          <a:p>
            <a:r>
              <a:rPr lang="ja-JP" altLang="en-US" sz="2400"/>
              <a:t>登る高機能細胞モデル</a:t>
            </a:r>
            <a:endParaRPr kumimoji="1" lang="ja-JP" altLang="en-US" sz="2400"/>
          </a:p>
        </p:txBody>
      </p:sp>
      <p:grpSp>
        <p:nvGrpSpPr>
          <p:cNvPr id="137" name="グループ化 136">
            <a:extLst>
              <a:ext uri="{FF2B5EF4-FFF2-40B4-BE49-F238E27FC236}">
                <a16:creationId xmlns:a16="http://schemas.microsoft.com/office/drawing/2014/main" id="{A4FE9C09-90E4-A04F-A08E-FAF371EB06AE}"/>
              </a:ext>
            </a:extLst>
          </p:cNvPr>
          <p:cNvGrpSpPr/>
          <p:nvPr/>
        </p:nvGrpSpPr>
        <p:grpSpPr>
          <a:xfrm>
            <a:off x="696842" y="3065818"/>
            <a:ext cx="1790566" cy="1281539"/>
            <a:chOff x="-1081881" y="1741037"/>
            <a:chExt cx="2784147" cy="1892024"/>
          </a:xfrm>
        </p:grpSpPr>
        <p:sp>
          <p:nvSpPr>
            <p:cNvPr id="94" name="直角三角形 93">
              <a:extLst>
                <a:ext uri="{FF2B5EF4-FFF2-40B4-BE49-F238E27FC236}">
                  <a16:creationId xmlns:a16="http://schemas.microsoft.com/office/drawing/2014/main" id="{2D58B8B5-0C2E-034F-BA70-E80AAA5F073B}"/>
                </a:ext>
              </a:extLst>
            </p:cNvPr>
            <p:cNvSpPr/>
            <p:nvPr/>
          </p:nvSpPr>
          <p:spPr>
            <a:xfrm flipH="1">
              <a:off x="-1081881" y="3058405"/>
              <a:ext cx="2784146" cy="574656"/>
            </a:xfrm>
            <a:prstGeom prst="rtTriangle">
              <a:avLst/>
            </a:prstGeom>
            <a:gradFill flip="none" rotWithShape="1">
              <a:gsLst>
                <a:gs pos="0">
                  <a:srgbClr val="88DA14">
                    <a:alpha val="80000"/>
                  </a:srgbClr>
                </a:gs>
                <a:gs pos="32000">
                  <a:srgbClr val="C4ED8A"/>
                </a:gs>
                <a:gs pos="100000">
                  <a:srgbClr val="FFFFFF">
                    <a:alpha val="4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96" name="図形グループ 42">
              <a:extLst>
                <a:ext uri="{FF2B5EF4-FFF2-40B4-BE49-F238E27FC236}">
                  <a16:creationId xmlns:a16="http://schemas.microsoft.com/office/drawing/2014/main" id="{4AC05B35-F65D-2D4D-997A-050C38C5707A}"/>
                </a:ext>
              </a:extLst>
            </p:cNvPr>
            <p:cNvGrpSpPr/>
            <p:nvPr/>
          </p:nvGrpSpPr>
          <p:grpSpPr>
            <a:xfrm>
              <a:off x="1002968" y="1741037"/>
              <a:ext cx="699298" cy="762491"/>
              <a:chOff x="3097512" y="2079611"/>
              <a:chExt cx="1597146" cy="1769930"/>
            </a:xfrm>
          </p:grpSpPr>
          <p:sp>
            <p:nvSpPr>
              <p:cNvPr id="128" name="正方形/長方形 127">
                <a:extLst>
                  <a:ext uri="{FF2B5EF4-FFF2-40B4-BE49-F238E27FC236}">
                    <a16:creationId xmlns:a16="http://schemas.microsoft.com/office/drawing/2014/main" id="{8A958287-120E-7044-9DEC-CD735BEBA0C1}"/>
                  </a:ext>
                </a:extLst>
              </p:cNvPr>
              <p:cNvSpPr/>
              <p:nvPr/>
            </p:nvSpPr>
            <p:spPr>
              <a:xfrm rot="3032401">
                <a:off x="3302922" y="2489678"/>
                <a:ext cx="1516817" cy="1202909"/>
              </a:xfrm>
              <a:prstGeom prst="rect">
                <a:avLst/>
              </a:prstGeom>
              <a:solidFill>
                <a:srgbClr val="88DA1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9" name="二等辺三角形 40">
                <a:extLst>
                  <a:ext uri="{FF2B5EF4-FFF2-40B4-BE49-F238E27FC236}">
                    <a16:creationId xmlns:a16="http://schemas.microsoft.com/office/drawing/2014/main" id="{ADBC4F94-DC58-A643-859B-9FBA58A8F635}"/>
                  </a:ext>
                </a:extLst>
              </p:cNvPr>
              <p:cNvSpPr/>
              <p:nvPr/>
            </p:nvSpPr>
            <p:spPr>
              <a:xfrm>
                <a:off x="3097512" y="2079611"/>
                <a:ext cx="1597146" cy="826065"/>
              </a:xfrm>
              <a:prstGeom prst="triangle">
                <a:avLst>
                  <a:gd name="adj" fmla="val 57228"/>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97" name="正方形/長方形 96">
              <a:extLst>
                <a:ext uri="{FF2B5EF4-FFF2-40B4-BE49-F238E27FC236}">
                  <a16:creationId xmlns:a16="http://schemas.microsoft.com/office/drawing/2014/main" id="{33181C64-EDBC-DE42-BE38-44812EEEFC0D}"/>
                </a:ext>
              </a:extLst>
            </p:cNvPr>
            <p:cNvSpPr/>
            <p:nvPr/>
          </p:nvSpPr>
          <p:spPr>
            <a:xfrm>
              <a:off x="948115" y="2099424"/>
              <a:ext cx="67310" cy="805580"/>
            </a:xfrm>
            <a:prstGeom prst="rect">
              <a:avLst/>
            </a:prstGeom>
            <a:solidFill>
              <a:srgbClr val="88DA1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98" name="図形グループ 46">
              <a:extLst>
                <a:ext uri="{FF2B5EF4-FFF2-40B4-BE49-F238E27FC236}">
                  <a16:creationId xmlns:a16="http://schemas.microsoft.com/office/drawing/2014/main" id="{4186D65F-8095-A045-8B5C-0DB19CC3F96B}"/>
                </a:ext>
              </a:extLst>
            </p:cNvPr>
            <p:cNvGrpSpPr/>
            <p:nvPr/>
          </p:nvGrpSpPr>
          <p:grpSpPr>
            <a:xfrm>
              <a:off x="-103278" y="2683137"/>
              <a:ext cx="1141349" cy="288080"/>
              <a:chOff x="782763" y="4522287"/>
              <a:chExt cx="2606759" cy="668705"/>
            </a:xfrm>
          </p:grpSpPr>
          <p:sp>
            <p:nvSpPr>
              <p:cNvPr id="125" name="円/楕円 124">
                <a:extLst>
                  <a:ext uri="{FF2B5EF4-FFF2-40B4-BE49-F238E27FC236}">
                    <a16:creationId xmlns:a16="http://schemas.microsoft.com/office/drawing/2014/main" id="{8465720C-D812-874B-8D0A-5D767882FE50}"/>
                  </a:ext>
                </a:extLst>
              </p:cNvPr>
              <p:cNvSpPr/>
              <p:nvPr/>
            </p:nvSpPr>
            <p:spPr>
              <a:xfrm>
                <a:off x="995931" y="4522287"/>
                <a:ext cx="2039483" cy="66870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6" name="円/楕円 125">
                <a:extLst>
                  <a:ext uri="{FF2B5EF4-FFF2-40B4-BE49-F238E27FC236}">
                    <a16:creationId xmlns:a16="http://schemas.microsoft.com/office/drawing/2014/main" id="{2EA1D6B1-BD10-DC4A-8A42-3E5EB8F6982A}"/>
                  </a:ext>
                </a:extLst>
              </p:cNvPr>
              <p:cNvSpPr/>
              <p:nvPr/>
            </p:nvSpPr>
            <p:spPr>
              <a:xfrm>
                <a:off x="1481512" y="4724672"/>
                <a:ext cx="481010" cy="285032"/>
              </a:xfrm>
              <a:prstGeom prst="ellipse">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C0090"/>
                  </a:solidFill>
                </a:endParaRPr>
              </a:p>
            </p:txBody>
          </p:sp>
          <p:sp>
            <p:nvSpPr>
              <p:cNvPr id="127" name="円/楕円 126">
                <a:extLst>
                  <a:ext uri="{FF2B5EF4-FFF2-40B4-BE49-F238E27FC236}">
                    <a16:creationId xmlns:a16="http://schemas.microsoft.com/office/drawing/2014/main" id="{00BCF3EF-9643-3A40-A928-A66597AA5D39}"/>
                  </a:ext>
                </a:extLst>
              </p:cNvPr>
              <p:cNvSpPr/>
              <p:nvPr/>
            </p:nvSpPr>
            <p:spPr>
              <a:xfrm flipV="1">
                <a:off x="782763" y="5009703"/>
                <a:ext cx="2606759" cy="1812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sp>
        <p:nvSpPr>
          <p:cNvPr id="100" name="テキスト ボックス 99">
            <a:extLst>
              <a:ext uri="{FF2B5EF4-FFF2-40B4-BE49-F238E27FC236}">
                <a16:creationId xmlns:a16="http://schemas.microsoft.com/office/drawing/2014/main" id="{554DA86A-5080-DB48-8C8C-5EB5BFE8F7D6}"/>
              </a:ext>
            </a:extLst>
          </p:cNvPr>
          <p:cNvSpPr txBox="1"/>
          <p:nvPr/>
        </p:nvSpPr>
        <p:spPr>
          <a:xfrm>
            <a:off x="-65369" y="4180950"/>
            <a:ext cx="159294" cy="548093"/>
          </a:xfrm>
          <a:prstGeom prst="rect">
            <a:avLst/>
          </a:prstGeom>
          <a:noFill/>
        </p:spPr>
        <p:txBody>
          <a:bodyPr wrap="none" rtlCol="0">
            <a:spAutoFit/>
          </a:bodyPr>
          <a:lstStyle/>
          <a:p>
            <a:endParaRPr kumimoji="1" lang="en-US" altLang="ja-JP" sz="3200" dirty="0"/>
          </a:p>
        </p:txBody>
      </p:sp>
      <p:sp>
        <p:nvSpPr>
          <p:cNvPr id="86" name="右矢印 85">
            <a:extLst>
              <a:ext uri="{FF2B5EF4-FFF2-40B4-BE49-F238E27FC236}">
                <a16:creationId xmlns:a16="http://schemas.microsoft.com/office/drawing/2014/main" id="{984EAF8E-E7D7-2047-B73D-1BBD54005541}"/>
              </a:ext>
            </a:extLst>
          </p:cNvPr>
          <p:cNvSpPr/>
          <p:nvPr/>
        </p:nvSpPr>
        <p:spPr>
          <a:xfrm>
            <a:off x="1460372" y="3951383"/>
            <a:ext cx="465710" cy="249995"/>
          </a:xfrm>
          <a:prstGeom prst="rightArrow">
            <a:avLst/>
          </a:prstGeom>
          <a:solidFill>
            <a:srgbClr val="FC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1" name="コンテンツ プレースホルダー 2">
            <a:extLst>
              <a:ext uri="{FF2B5EF4-FFF2-40B4-BE49-F238E27FC236}">
                <a16:creationId xmlns:a16="http://schemas.microsoft.com/office/drawing/2014/main" id="{9FFE63D6-9BA3-A444-935A-540F3F0287CD}"/>
              </a:ext>
            </a:extLst>
          </p:cNvPr>
          <p:cNvSpPr>
            <a:spLocks noGrp="1"/>
          </p:cNvSpPr>
          <p:nvPr>
            <p:ph idx="1"/>
          </p:nvPr>
        </p:nvSpPr>
        <p:spPr>
          <a:xfrm>
            <a:off x="119480" y="4050335"/>
            <a:ext cx="3338983" cy="2499689"/>
          </a:xfrm>
        </p:spPr>
        <p:txBody>
          <a:bodyPr>
            <a:normAutofit fontScale="85000" lnSpcReduction="10000"/>
          </a:bodyPr>
          <a:lstStyle/>
          <a:p>
            <a:pPr marL="0" indent="0">
              <a:buNone/>
            </a:pPr>
            <a:endParaRPr lang="en-US" altLang="ja-JP" sz="2400" dirty="0"/>
          </a:p>
          <a:p>
            <a:pPr marL="0" indent="0">
              <a:buNone/>
            </a:pPr>
            <a:r>
              <a:rPr lang="ja-JP" altLang="en-US" sz="2400"/>
              <a:t>「勾配」説の問題点</a:t>
            </a:r>
            <a:endParaRPr kumimoji="1" lang="en-US" altLang="ja-JP" sz="2400" dirty="0"/>
          </a:p>
          <a:p>
            <a:r>
              <a:rPr lang="ja-JP" altLang="en-US" sz="2400"/>
              <a:t>細胞が自分のサイズ程度のわずかな濃度差を検知する必要がある</a:t>
            </a:r>
            <a:endParaRPr lang="en-US" altLang="ja-JP" sz="2400" dirty="0"/>
          </a:p>
          <a:p>
            <a:r>
              <a:rPr lang="ja-JP" altLang="en-US" sz="2400"/>
              <a:t>現実には、ガタガタバラバラな非連続時空間刺激に応答している</a:t>
            </a:r>
            <a:r>
              <a:rPr lang="en-US" altLang="ja-JP" sz="2400" dirty="0"/>
              <a:t>(</a:t>
            </a:r>
            <a:r>
              <a:rPr lang="ja-JP" altLang="en-US" sz="2400"/>
              <a:t>右図↗️</a:t>
            </a:r>
            <a:r>
              <a:rPr lang="en-US" altLang="ja-JP" sz="2400" dirty="0"/>
              <a:t>)</a:t>
            </a:r>
          </a:p>
          <a:p>
            <a:endParaRPr lang="en-US" altLang="ja-JP" sz="2400" dirty="0"/>
          </a:p>
          <a:p>
            <a:endParaRPr kumimoji="1" lang="ja-JP" altLang="en-US" sz="2400"/>
          </a:p>
        </p:txBody>
      </p:sp>
      <p:sp>
        <p:nvSpPr>
          <p:cNvPr id="143" name="右矢印 142">
            <a:extLst>
              <a:ext uri="{FF2B5EF4-FFF2-40B4-BE49-F238E27FC236}">
                <a16:creationId xmlns:a16="http://schemas.microsoft.com/office/drawing/2014/main" id="{F047021B-5267-9D4E-BCD0-840673939CD7}"/>
              </a:ext>
            </a:extLst>
          </p:cNvPr>
          <p:cNvSpPr/>
          <p:nvPr/>
        </p:nvSpPr>
        <p:spPr>
          <a:xfrm>
            <a:off x="3022415" y="3126813"/>
            <a:ext cx="816603" cy="1118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テキスト ボックス 143">
            <a:extLst>
              <a:ext uri="{FF2B5EF4-FFF2-40B4-BE49-F238E27FC236}">
                <a16:creationId xmlns:a16="http://schemas.microsoft.com/office/drawing/2014/main" id="{F2B243CB-1F26-AA47-95FA-50F620FA4F2C}"/>
              </a:ext>
            </a:extLst>
          </p:cNvPr>
          <p:cNvSpPr txBox="1"/>
          <p:nvPr/>
        </p:nvSpPr>
        <p:spPr>
          <a:xfrm>
            <a:off x="3387765" y="2314390"/>
            <a:ext cx="3365085" cy="1200329"/>
          </a:xfrm>
          <a:prstGeom prst="rect">
            <a:avLst/>
          </a:prstGeom>
          <a:noFill/>
        </p:spPr>
        <p:txBody>
          <a:bodyPr wrap="square" rtlCol="0">
            <a:spAutoFit/>
          </a:bodyPr>
          <a:lstStyle/>
          <a:p>
            <a:pPr algn="ctr"/>
            <a:r>
              <a:rPr lang="ja-JP" altLang="en-US" sz="2400"/>
              <a:t>単純な局所モデルと</a:t>
            </a:r>
            <a:endParaRPr lang="en-US" altLang="ja-JP" sz="2400" dirty="0"/>
          </a:p>
          <a:p>
            <a:pPr algn="ctr"/>
            <a:r>
              <a:rPr lang="ja-JP" altLang="en-US" sz="2400"/>
              <a:t>ノイズだけで走性応答</a:t>
            </a:r>
            <a:endParaRPr lang="en-US" altLang="ja-JP" sz="2400" dirty="0"/>
          </a:p>
          <a:p>
            <a:pPr algn="ctr"/>
            <a:r>
              <a:rPr lang="ja-JP" altLang="en-US" sz="2400"/>
              <a:t>できるモデル？</a:t>
            </a:r>
            <a:endParaRPr lang="en-US" altLang="ja-JP" sz="2400" dirty="0"/>
          </a:p>
        </p:txBody>
      </p:sp>
      <p:sp>
        <p:nvSpPr>
          <p:cNvPr id="145" name="コンテンツ プレースホルダー 2">
            <a:extLst>
              <a:ext uri="{FF2B5EF4-FFF2-40B4-BE49-F238E27FC236}">
                <a16:creationId xmlns:a16="http://schemas.microsoft.com/office/drawing/2014/main" id="{B10B736E-72BA-3444-9787-97736F00E7C5}"/>
              </a:ext>
            </a:extLst>
          </p:cNvPr>
          <p:cNvSpPr txBox="1">
            <a:spLocks/>
          </p:cNvSpPr>
          <p:nvPr/>
        </p:nvSpPr>
        <p:spPr>
          <a:xfrm>
            <a:off x="3508389" y="4491564"/>
            <a:ext cx="3285641" cy="2499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400" dirty="0"/>
          </a:p>
          <a:p>
            <a:pPr marL="0" indent="0">
              <a:buFont typeface="Arial" panose="020B0604020202020204" pitchFamily="34" charset="0"/>
              <a:buNone/>
            </a:pPr>
            <a:endParaRPr lang="en-US" altLang="ja-JP" sz="2400" dirty="0"/>
          </a:p>
          <a:p>
            <a:pPr marL="0" indent="0">
              <a:buNone/>
            </a:pPr>
            <a:r>
              <a:rPr lang="ja-JP" altLang="en-US" sz="2000"/>
              <a:t>体内で起きている非連続刺激に対する走性応答を、細胞に複雑な機能を担わせることなく説明したい！</a:t>
            </a:r>
            <a:endParaRPr lang="en-US" altLang="ja-JP" sz="2000" dirty="0"/>
          </a:p>
          <a:p>
            <a:endParaRPr lang="ja-JP" altLang="en-US" sz="2400"/>
          </a:p>
        </p:txBody>
      </p:sp>
      <p:sp>
        <p:nvSpPr>
          <p:cNvPr id="146" name="正方形/長方形 145">
            <a:extLst>
              <a:ext uri="{FF2B5EF4-FFF2-40B4-BE49-F238E27FC236}">
                <a16:creationId xmlns:a16="http://schemas.microsoft.com/office/drawing/2014/main" id="{9D75106C-0EE9-6B43-A4CA-163EA1DD4A2C}"/>
              </a:ext>
            </a:extLst>
          </p:cNvPr>
          <p:cNvSpPr/>
          <p:nvPr/>
        </p:nvSpPr>
        <p:spPr>
          <a:xfrm>
            <a:off x="3618716" y="4154617"/>
            <a:ext cx="1219827" cy="12227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ビーズで可視・単純化した実験系</a:t>
            </a:r>
          </a:p>
        </p:txBody>
      </p:sp>
    </p:spTree>
    <p:extLst>
      <p:ext uri="{BB962C8B-B14F-4D97-AF65-F5344CB8AC3E}">
        <p14:creationId xmlns:p14="http://schemas.microsoft.com/office/powerpoint/2010/main" val="2717819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DF233D-21C2-7742-9299-0D13BE4E0AFE}"/>
              </a:ext>
            </a:extLst>
          </p:cNvPr>
          <p:cNvSpPr>
            <a:spLocks noGrp="1"/>
          </p:cNvSpPr>
          <p:nvPr>
            <p:ph type="title"/>
          </p:nvPr>
        </p:nvSpPr>
        <p:spPr/>
        <p:txBody>
          <a:bodyPr>
            <a:normAutofit/>
          </a:bodyPr>
          <a:lstStyle/>
          <a:p>
            <a:r>
              <a:rPr kumimoji="1" lang="ja-JP" altLang="en-US" sz="3600"/>
              <a:t>ヒント：実際の都会でのブーム</a:t>
            </a:r>
          </a:p>
        </p:txBody>
      </p:sp>
      <p:pic>
        <p:nvPicPr>
          <p:cNvPr id="5" name="図 4">
            <a:extLst>
              <a:ext uri="{FF2B5EF4-FFF2-40B4-BE49-F238E27FC236}">
                <a16:creationId xmlns:a16="http://schemas.microsoft.com/office/drawing/2014/main" id="{2E431F22-99E9-0C4B-B537-578F5E1744EB}"/>
              </a:ext>
            </a:extLst>
          </p:cNvPr>
          <p:cNvPicPr>
            <a:picLocks noChangeAspect="1"/>
          </p:cNvPicPr>
          <p:nvPr/>
        </p:nvPicPr>
        <p:blipFill>
          <a:blip r:embed="rId2"/>
          <a:stretch>
            <a:fillRect/>
          </a:stretch>
        </p:blipFill>
        <p:spPr>
          <a:xfrm>
            <a:off x="277152" y="1238250"/>
            <a:ext cx="3980192" cy="2845837"/>
          </a:xfrm>
          <a:prstGeom prst="rect">
            <a:avLst/>
          </a:prstGeom>
        </p:spPr>
      </p:pic>
      <p:pic>
        <p:nvPicPr>
          <p:cNvPr id="4" name="図 3">
            <a:extLst>
              <a:ext uri="{FF2B5EF4-FFF2-40B4-BE49-F238E27FC236}">
                <a16:creationId xmlns:a16="http://schemas.microsoft.com/office/drawing/2014/main" id="{65B607C6-F7B7-A441-9101-06068115B7F7}"/>
              </a:ext>
            </a:extLst>
          </p:cNvPr>
          <p:cNvPicPr>
            <a:picLocks noChangeAspect="1"/>
          </p:cNvPicPr>
          <p:nvPr/>
        </p:nvPicPr>
        <p:blipFill>
          <a:blip r:embed="rId3"/>
          <a:stretch>
            <a:fillRect/>
          </a:stretch>
        </p:blipFill>
        <p:spPr>
          <a:xfrm>
            <a:off x="277153" y="3932321"/>
            <a:ext cx="3980192" cy="2925679"/>
          </a:xfrm>
          <a:prstGeom prst="rect">
            <a:avLst/>
          </a:prstGeom>
        </p:spPr>
      </p:pic>
      <p:pic>
        <p:nvPicPr>
          <p:cNvPr id="6" name="図 5">
            <a:extLst>
              <a:ext uri="{FF2B5EF4-FFF2-40B4-BE49-F238E27FC236}">
                <a16:creationId xmlns:a16="http://schemas.microsoft.com/office/drawing/2014/main" id="{DD1103A3-646D-794A-B14E-9D0EBF254301}"/>
              </a:ext>
            </a:extLst>
          </p:cNvPr>
          <p:cNvPicPr>
            <a:picLocks noChangeAspect="1"/>
          </p:cNvPicPr>
          <p:nvPr/>
        </p:nvPicPr>
        <p:blipFill>
          <a:blip r:embed="rId4"/>
          <a:stretch>
            <a:fillRect/>
          </a:stretch>
        </p:blipFill>
        <p:spPr>
          <a:xfrm>
            <a:off x="4344096" y="1456775"/>
            <a:ext cx="4037904" cy="5254624"/>
          </a:xfrm>
          <a:prstGeom prst="rect">
            <a:avLst/>
          </a:prstGeom>
        </p:spPr>
      </p:pic>
    </p:spTree>
    <p:extLst>
      <p:ext uri="{BB962C8B-B14F-4D97-AF65-F5344CB8AC3E}">
        <p14:creationId xmlns:p14="http://schemas.microsoft.com/office/powerpoint/2010/main" val="63649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551BB-DF16-F84E-9E05-87E55BB56E28}"/>
              </a:ext>
            </a:extLst>
          </p:cNvPr>
          <p:cNvSpPr>
            <a:spLocks noGrp="1"/>
          </p:cNvSpPr>
          <p:nvPr>
            <p:ph type="title"/>
          </p:nvPr>
        </p:nvSpPr>
        <p:spPr/>
        <p:txBody>
          <a:bodyPr/>
          <a:lstStyle/>
          <a:p>
            <a:r>
              <a:rPr kumimoji="1" lang="ja-JP" altLang="en-US"/>
              <a:t>仮説</a:t>
            </a:r>
          </a:p>
        </p:txBody>
      </p:sp>
      <p:sp>
        <p:nvSpPr>
          <p:cNvPr id="3" name="コンテンツ プレースホルダー 2">
            <a:extLst>
              <a:ext uri="{FF2B5EF4-FFF2-40B4-BE49-F238E27FC236}">
                <a16:creationId xmlns:a16="http://schemas.microsoft.com/office/drawing/2014/main" id="{10704A47-3395-0741-9B3F-69789D26917D}"/>
              </a:ext>
            </a:extLst>
          </p:cNvPr>
          <p:cNvSpPr>
            <a:spLocks noGrp="1"/>
          </p:cNvSpPr>
          <p:nvPr>
            <p:ph idx="1"/>
          </p:nvPr>
        </p:nvSpPr>
        <p:spPr/>
        <p:txBody>
          <a:bodyPr/>
          <a:lstStyle/>
          <a:p>
            <a:pPr marL="0" indent="0">
              <a:buNone/>
            </a:pPr>
            <a:r>
              <a:rPr kumimoji="1" lang="ja-JP" altLang="en-US">
                <a:solidFill>
                  <a:srgbClr val="FF0000"/>
                </a:solidFill>
              </a:rPr>
              <a:t>視覚情報</a:t>
            </a:r>
            <a:r>
              <a:rPr kumimoji="1" lang="ja-JP" altLang="en-US"/>
              <a:t>を犠牲にしても“自然”を得られる！？</a:t>
            </a:r>
          </a:p>
        </p:txBody>
      </p:sp>
    </p:spTree>
    <p:extLst>
      <p:ext uri="{BB962C8B-B14F-4D97-AF65-F5344CB8AC3E}">
        <p14:creationId xmlns:p14="http://schemas.microsoft.com/office/powerpoint/2010/main" val="83474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913188-F6AF-FC49-AFC5-DE2938D89BCE}"/>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9862B802-9430-CF49-886A-2694B036E2DA}"/>
              </a:ext>
            </a:extLst>
          </p:cNvPr>
          <p:cNvPicPr>
            <a:picLocks noChangeAspect="1"/>
          </p:cNvPicPr>
          <p:nvPr/>
        </p:nvPicPr>
        <p:blipFill>
          <a:blip r:embed="rId2"/>
          <a:stretch>
            <a:fillRect/>
          </a:stretch>
        </p:blipFill>
        <p:spPr>
          <a:xfrm>
            <a:off x="0" y="0"/>
            <a:ext cx="9144000" cy="6857999"/>
          </a:xfrm>
          <a:prstGeom prst="rect">
            <a:avLst/>
          </a:prstGeom>
        </p:spPr>
      </p:pic>
    </p:spTree>
    <p:extLst>
      <p:ext uri="{BB962C8B-B14F-4D97-AF65-F5344CB8AC3E}">
        <p14:creationId xmlns:p14="http://schemas.microsoft.com/office/powerpoint/2010/main" val="206211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F613B-318F-3B4A-B83B-444E032EFF53}"/>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43BDA0AF-F6AC-9047-BD13-DA5E8FFEB0C1}"/>
              </a:ext>
            </a:extLst>
          </p:cNvPr>
          <p:cNvSpPr>
            <a:spLocks noGrp="1"/>
          </p:cNvSpPr>
          <p:nvPr>
            <p:ph idx="1"/>
          </p:nvPr>
        </p:nvSpPr>
        <p:spPr/>
        <p:txBody>
          <a:bodyPr>
            <a:normAutofit/>
          </a:bodyPr>
          <a:lstStyle/>
          <a:p>
            <a:pPr marL="0" indent="0">
              <a:buNone/>
            </a:pPr>
            <a:r>
              <a:rPr kumimoji="1" lang="ja-JP" altLang="en-US" sz="6000">
                <a:solidFill>
                  <a:srgbClr val="FF0000"/>
                </a:solidFill>
              </a:rPr>
              <a:t>融合研究むずすぎ！</a:t>
            </a:r>
          </a:p>
        </p:txBody>
      </p:sp>
    </p:spTree>
    <p:extLst>
      <p:ext uri="{BB962C8B-B14F-4D97-AF65-F5344CB8AC3E}">
        <p14:creationId xmlns:p14="http://schemas.microsoft.com/office/powerpoint/2010/main" val="247785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5F21E2-E33C-6B49-A7F1-6B2E99B76D3D}"/>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06F1C8C8-5710-4147-BD32-5D70B4DCF0A2}"/>
              </a:ext>
            </a:extLst>
          </p:cNvPr>
          <p:cNvPicPr>
            <a:picLocks noChangeAspect="1"/>
          </p:cNvPicPr>
          <p:nvPr/>
        </p:nvPicPr>
        <p:blipFill>
          <a:blip r:embed="rId2"/>
          <a:stretch>
            <a:fillRect/>
          </a:stretch>
        </p:blipFill>
        <p:spPr>
          <a:xfrm>
            <a:off x="0" y="569992"/>
            <a:ext cx="9144000" cy="5718016"/>
          </a:xfrm>
          <a:prstGeom prst="rect">
            <a:avLst/>
          </a:prstGeom>
        </p:spPr>
      </p:pic>
      <p:sp>
        <p:nvSpPr>
          <p:cNvPr id="5" name="テキスト ボックス 4">
            <a:extLst>
              <a:ext uri="{FF2B5EF4-FFF2-40B4-BE49-F238E27FC236}">
                <a16:creationId xmlns:a16="http://schemas.microsoft.com/office/drawing/2014/main" id="{BB84C562-209B-AF43-9941-DE83E51F86A7}"/>
              </a:ext>
            </a:extLst>
          </p:cNvPr>
          <p:cNvSpPr txBox="1"/>
          <p:nvPr/>
        </p:nvSpPr>
        <p:spPr>
          <a:xfrm>
            <a:off x="3037114" y="6520543"/>
            <a:ext cx="5872120" cy="369332"/>
          </a:xfrm>
          <a:prstGeom prst="rect">
            <a:avLst/>
          </a:prstGeom>
          <a:noFill/>
        </p:spPr>
        <p:txBody>
          <a:bodyPr wrap="none" rtlCol="0">
            <a:spAutoFit/>
          </a:bodyPr>
          <a:lstStyle/>
          <a:p>
            <a:r>
              <a:rPr lang="en" altLang="ja-JP" dirty="0">
                <a:hlinkClick r:id="rId3"/>
              </a:rPr>
              <a:t>https://www.jma.go.jp/jma/kishou/know/whitep/1-3-4.html</a:t>
            </a:r>
            <a:endParaRPr kumimoji="1" lang="ja-JP" altLang="en-US"/>
          </a:p>
        </p:txBody>
      </p:sp>
    </p:spTree>
    <p:extLst>
      <p:ext uri="{BB962C8B-B14F-4D97-AF65-F5344CB8AC3E}">
        <p14:creationId xmlns:p14="http://schemas.microsoft.com/office/powerpoint/2010/main" val="185418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12CDD-8AF8-CB4D-9BAD-266A6FFBD3F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E89D39A-6D64-7343-8B57-72CEFBE41A9D}"/>
              </a:ext>
            </a:extLst>
          </p:cNvPr>
          <p:cNvSpPr>
            <a:spLocks noGrp="1"/>
          </p:cNvSpPr>
          <p:nvPr>
            <p:ph idx="1"/>
          </p:nvPr>
        </p:nvSpPr>
        <p:spPr/>
        <p:txBody>
          <a:bodyPr>
            <a:normAutofit lnSpcReduction="10000"/>
          </a:bodyPr>
          <a:lstStyle/>
          <a:p>
            <a:r>
              <a:rPr lang="en" altLang="ja-JP" dirty="0"/>
              <a:t>In our simulation,,,</a:t>
            </a:r>
          </a:p>
          <a:p>
            <a:pPr marL="0" indent="0">
              <a:buNone/>
            </a:pPr>
            <a:r>
              <a:rPr lang="en" altLang="ja-JP" dirty="0"/>
              <a:t>Every cell is represented by two particles.</a:t>
            </a:r>
          </a:p>
          <a:p>
            <a:pPr marL="0" indent="0">
              <a:buNone/>
            </a:pPr>
            <a:r>
              <a:rPr lang="en" altLang="ja-JP" dirty="0"/>
              <a:t>Particle dynamics are </a:t>
            </a:r>
            <a:r>
              <a:rPr lang="en" altLang="ja-JP" u="sng" dirty="0"/>
              <a:t>overdamped</a:t>
            </a:r>
            <a:r>
              <a:rPr lang="en" altLang="ja-JP" dirty="0"/>
              <a:t> (</a:t>
            </a:r>
            <a:r>
              <a:rPr lang="ja-JP" altLang="en-US"/>
              <a:t>∵</a:t>
            </a:r>
            <a:r>
              <a:rPr lang="en" altLang="ja-JP" dirty="0"/>
              <a:t> strong adhesion to the substrate). </a:t>
            </a:r>
          </a:p>
          <a:p>
            <a:pPr marL="0" indent="0">
              <a:buNone/>
            </a:pPr>
            <a:r>
              <a:rPr lang="en" altLang="ja-JP" dirty="0"/>
              <a:t>Update particle positions by a simple Euler scheme  </a:t>
            </a:r>
            <a:endParaRPr lang="ja-JP" altLang="en-US"/>
          </a:p>
          <a:p>
            <a:pPr marL="0" indent="0">
              <a:buNone/>
            </a:pPr>
            <a:r>
              <a:rPr lang="en" altLang="ja-JP" dirty="0"/>
              <a:t>Calculate the velocity of each particle according to</a:t>
            </a:r>
          </a:p>
          <a:p>
            <a:r>
              <a:rPr kumimoji="1" lang="en" altLang="ja-JP" dirty="0"/>
              <a:t>L</a:t>
            </a:r>
          </a:p>
          <a:p>
            <a:r>
              <a:rPr lang="en" altLang="ja-JP" dirty="0"/>
              <a:t>The cells in our model can divide with a probability that depends on the cell size(contact inhibition of proliferation )</a:t>
            </a:r>
          </a:p>
          <a:p>
            <a:endParaRPr kumimoji="1" lang="ja-JP" altLang="en-US"/>
          </a:p>
        </p:txBody>
      </p:sp>
      <p:pic>
        <p:nvPicPr>
          <p:cNvPr id="4" name="図 3">
            <a:extLst>
              <a:ext uri="{FF2B5EF4-FFF2-40B4-BE49-F238E27FC236}">
                <a16:creationId xmlns:a16="http://schemas.microsoft.com/office/drawing/2014/main" id="{9BBF5CD0-9F49-7843-9236-0ABAF02688CA}"/>
              </a:ext>
            </a:extLst>
          </p:cNvPr>
          <p:cNvPicPr>
            <a:picLocks noChangeAspect="1"/>
          </p:cNvPicPr>
          <p:nvPr/>
        </p:nvPicPr>
        <p:blipFill>
          <a:blip r:embed="rId3"/>
          <a:stretch>
            <a:fillRect/>
          </a:stretch>
        </p:blipFill>
        <p:spPr>
          <a:xfrm>
            <a:off x="5707605" y="4611077"/>
            <a:ext cx="3251200" cy="825500"/>
          </a:xfrm>
          <a:prstGeom prst="rect">
            <a:avLst/>
          </a:prstGeom>
        </p:spPr>
      </p:pic>
    </p:spTree>
    <p:extLst>
      <p:ext uri="{BB962C8B-B14F-4D97-AF65-F5344CB8AC3E}">
        <p14:creationId xmlns:p14="http://schemas.microsoft.com/office/powerpoint/2010/main" val="2173532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E9BFB-0962-4544-BF3E-25AFF55B3C5B}"/>
              </a:ext>
            </a:extLst>
          </p:cNvPr>
          <p:cNvSpPr>
            <a:spLocks noGrp="1"/>
          </p:cNvSpPr>
          <p:nvPr>
            <p:ph type="title"/>
          </p:nvPr>
        </p:nvSpPr>
        <p:spPr/>
        <p:txBody>
          <a:bodyPr/>
          <a:lstStyle/>
          <a:p>
            <a:r>
              <a:rPr kumimoji="1" lang="ja-JP" altLang="en-US"/>
              <a:t>横から</a:t>
            </a:r>
            <a:r>
              <a:rPr lang="ja-JP" altLang="en-US"/>
              <a:t>見た図</a:t>
            </a:r>
            <a:br>
              <a:rPr kumimoji="1" lang="en-US" altLang="ja-JP" dirty="0"/>
            </a:br>
            <a:r>
              <a:rPr kumimoji="1" lang="ja-JP" altLang="en-US"/>
              <a:t>上から見た図</a:t>
            </a:r>
          </a:p>
        </p:txBody>
      </p:sp>
      <p:sp>
        <p:nvSpPr>
          <p:cNvPr id="3" name="コンテンツ プレースホルダー 2">
            <a:extLst>
              <a:ext uri="{FF2B5EF4-FFF2-40B4-BE49-F238E27FC236}">
                <a16:creationId xmlns:a16="http://schemas.microsoft.com/office/drawing/2014/main" id="{808D0E2B-A603-0749-949D-1A5EF395E9FC}"/>
              </a:ext>
            </a:extLst>
          </p:cNvPr>
          <p:cNvSpPr>
            <a:spLocks noGrp="1"/>
          </p:cNvSpPr>
          <p:nvPr>
            <p:ph idx="1"/>
          </p:nvPr>
        </p:nvSpPr>
        <p:spPr>
          <a:xfrm>
            <a:off x="-6134100" y="4038600"/>
            <a:ext cx="7886700" cy="4351338"/>
          </a:xfrm>
        </p:spPr>
        <p:txBody>
          <a:bodyPr/>
          <a:lstStyle/>
          <a:p>
            <a:r>
              <a:rPr kumimoji="1" lang="ja-JP" altLang="en-US"/>
              <a:t>犬の散歩ににてる。</a:t>
            </a:r>
            <a:r>
              <a:rPr kumimoji="1" lang="en-US" altLang="ja-JP" dirty="0"/>
              <a:t>CIL</a:t>
            </a:r>
            <a:r>
              <a:rPr kumimoji="1" lang="ja-JP" altLang="en-US"/>
              <a:t>は飼い主同士の立ち話</a:t>
            </a:r>
          </a:p>
        </p:txBody>
      </p:sp>
      <p:grpSp>
        <p:nvGrpSpPr>
          <p:cNvPr id="83" name="グループ化 82">
            <a:extLst>
              <a:ext uri="{FF2B5EF4-FFF2-40B4-BE49-F238E27FC236}">
                <a16:creationId xmlns:a16="http://schemas.microsoft.com/office/drawing/2014/main" id="{FAB62760-9888-9248-9B4F-2F790B71FBD7}"/>
              </a:ext>
            </a:extLst>
          </p:cNvPr>
          <p:cNvGrpSpPr/>
          <p:nvPr/>
        </p:nvGrpSpPr>
        <p:grpSpPr>
          <a:xfrm>
            <a:off x="2209801" y="4167748"/>
            <a:ext cx="3676650" cy="1325563"/>
            <a:chOff x="2209800" y="3284934"/>
            <a:chExt cx="5541335" cy="2208377"/>
          </a:xfrm>
        </p:grpSpPr>
        <p:sp>
          <p:nvSpPr>
            <p:cNvPr id="6" name="円/楕円 5">
              <a:extLst>
                <a:ext uri="{FF2B5EF4-FFF2-40B4-BE49-F238E27FC236}">
                  <a16:creationId xmlns:a16="http://schemas.microsoft.com/office/drawing/2014/main" id="{2A4D6A3F-AB49-F34F-8F26-C8B4145AC645}"/>
                </a:ext>
              </a:extLst>
            </p:cNvPr>
            <p:cNvSpPr/>
            <p:nvPr/>
          </p:nvSpPr>
          <p:spPr>
            <a:xfrm>
              <a:off x="2209800" y="3284934"/>
              <a:ext cx="5541335" cy="2208377"/>
            </a:xfrm>
            <a:prstGeom prst="ellipse">
              <a:avLst/>
            </a:prstGeom>
            <a:solidFill>
              <a:srgbClr val="92D05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5F6B5127-CB1B-654E-9F0B-5106F1D78E6F}"/>
                </a:ext>
              </a:extLst>
            </p:cNvPr>
            <p:cNvSpPr/>
            <p:nvPr/>
          </p:nvSpPr>
          <p:spPr>
            <a:xfrm>
              <a:off x="3611919" y="390190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8C2D7E56-6B76-B643-9B26-261F52D2C9F2}"/>
                </a:ext>
              </a:extLst>
            </p:cNvPr>
            <p:cNvSpPr/>
            <p:nvPr/>
          </p:nvSpPr>
          <p:spPr>
            <a:xfrm>
              <a:off x="6828283" y="3990263"/>
              <a:ext cx="704850" cy="7048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77D92918-8E96-0C43-9247-761E29994B60}"/>
                </a:ext>
              </a:extLst>
            </p:cNvPr>
            <p:cNvGrpSpPr/>
            <p:nvPr/>
          </p:nvGrpSpPr>
          <p:grpSpPr>
            <a:xfrm>
              <a:off x="4551808" y="3390900"/>
              <a:ext cx="2266950" cy="1961441"/>
              <a:chOff x="5981700" y="1904997"/>
              <a:chExt cx="2724881" cy="2094792"/>
            </a:xfrm>
          </p:grpSpPr>
          <p:grpSp>
            <p:nvGrpSpPr>
              <p:cNvPr id="55" name="グループ化 54">
                <a:extLst>
                  <a:ext uri="{FF2B5EF4-FFF2-40B4-BE49-F238E27FC236}">
                    <a16:creationId xmlns:a16="http://schemas.microsoft.com/office/drawing/2014/main" id="{6667B97D-C0D9-5147-B360-59A069CB81A1}"/>
                  </a:ext>
                </a:extLst>
              </p:cNvPr>
              <p:cNvGrpSpPr/>
              <p:nvPr/>
            </p:nvGrpSpPr>
            <p:grpSpPr>
              <a:xfrm>
                <a:off x="6248400" y="1904997"/>
                <a:ext cx="1209674" cy="2075742"/>
                <a:chOff x="6248400" y="1904997"/>
                <a:chExt cx="1209674" cy="2075742"/>
              </a:xfrm>
            </p:grpSpPr>
            <p:grpSp>
              <p:nvGrpSpPr>
                <p:cNvPr id="19" name="グループ化 18">
                  <a:extLst>
                    <a:ext uri="{FF2B5EF4-FFF2-40B4-BE49-F238E27FC236}">
                      <a16:creationId xmlns:a16="http://schemas.microsoft.com/office/drawing/2014/main" id="{D9DC9E4A-AF84-9546-BCED-8CCC301E38A2}"/>
                    </a:ext>
                  </a:extLst>
                </p:cNvPr>
                <p:cNvGrpSpPr/>
                <p:nvPr/>
              </p:nvGrpSpPr>
              <p:grpSpPr>
                <a:xfrm>
                  <a:off x="6248400" y="1904999"/>
                  <a:ext cx="714375" cy="2075740"/>
                  <a:chOff x="6248400" y="1904999"/>
                  <a:chExt cx="714375" cy="2075740"/>
                </a:xfrm>
              </p:grpSpPr>
              <p:grpSp>
                <p:nvGrpSpPr>
                  <p:cNvPr id="15" name="グループ化 14">
                    <a:extLst>
                      <a:ext uri="{FF2B5EF4-FFF2-40B4-BE49-F238E27FC236}">
                        <a16:creationId xmlns:a16="http://schemas.microsoft.com/office/drawing/2014/main" id="{B1CFFD05-EA37-8147-988D-3A0B54DE9741}"/>
                      </a:ext>
                    </a:extLst>
                  </p:cNvPr>
                  <p:cNvGrpSpPr/>
                  <p:nvPr/>
                </p:nvGrpSpPr>
                <p:grpSpPr>
                  <a:xfrm>
                    <a:off x="6248400" y="1905000"/>
                    <a:ext cx="714375" cy="2075739"/>
                    <a:chOff x="6248400" y="1905000"/>
                    <a:chExt cx="714375" cy="2075739"/>
                  </a:xfrm>
                </p:grpSpPr>
                <p:sp>
                  <p:nvSpPr>
                    <p:cNvPr id="13" name="円弧 12">
                      <a:extLst>
                        <a:ext uri="{FF2B5EF4-FFF2-40B4-BE49-F238E27FC236}">
                          <a16:creationId xmlns:a16="http://schemas.microsoft.com/office/drawing/2014/main" id="{6CDE942B-23CD-1847-8E18-30C8F8CEC3DE}"/>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円弧 13">
                      <a:extLst>
                        <a:ext uri="{FF2B5EF4-FFF2-40B4-BE49-F238E27FC236}">
                          <a16:creationId xmlns:a16="http://schemas.microsoft.com/office/drawing/2014/main" id="{8C772CE4-5070-E440-83C0-E39549DB40C7}"/>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2C2AA0D2-A557-1A49-A0E1-DFAEB6B199DA}"/>
                      </a:ext>
                    </a:extLst>
                  </p:cNvPr>
                  <p:cNvGrpSpPr/>
                  <p:nvPr/>
                </p:nvGrpSpPr>
                <p:grpSpPr>
                  <a:xfrm rot="10800000">
                    <a:off x="6496049" y="1904999"/>
                    <a:ext cx="466725" cy="2075739"/>
                    <a:chOff x="6248400" y="1905000"/>
                    <a:chExt cx="714375" cy="2075739"/>
                  </a:xfrm>
                </p:grpSpPr>
                <p:sp>
                  <p:nvSpPr>
                    <p:cNvPr id="17" name="円弧 16">
                      <a:extLst>
                        <a:ext uri="{FF2B5EF4-FFF2-40B4-BE49-F238E27FC236}">
                          <a16:creationId xmlns:a16="http://schemas.microsoft.com/office/drawing/2014/main" id="{3C4A083F-2610-1645-BF08-AB5EDF8576E7}"/>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円弧 17">
                      <a:extLst>
                        <a:ext uri="{FF2B5EF4-FFF2-40B4-BE49-F238E27FC236}">
                          <a16:creationId xmlns:a16="http://schemas.microsoft.com/office/drawing/2014/main" id="{85501B40-5D71-8C45-9541-E1C9224784A0}"/>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34" name="グループ化 33">
                  <a:extLst>
                    <a:ext uri="{FF2B5EF4-FFF2-40B4-BE49-F238E27FC236}">
                      <a16:creationId xmlns:a16="http://schemas.microsoft.com/office/drawing/2014/main" id="{1F991B4F-A073-A946-BF10-FAC581AFE7AA}"/>
                    </a:ext>
                  </a:extLst>
                </p:cNvPr>
                <p:cNvGrpSpPr/>
                <p:nvPr/>
              </p:nvGrpSpPr>
              <p:grpSpPr>
                <a:xfrm>
                  <a:off x="6496048" y="1904998"/>
                  <a:ext cx="714375" cy="2075740"/>
                  <a:chOff x="6248400" y="1904999"/>
                  <a:chExt cx="714375" cy="2075740"/>
                </a:xfrm>
              </p:grpSpPr>
              <p:grpSp>
                <p:nvGrpSpPr>
                  <p:cNvPr id="35" name="グループ化 34">
                    <a:extLst>
                      <a:ext uri="{FF2B5EF4-FFF2-40B4-BE49-F238E27FC236}">
                        <a16:creationId xmlns:a16="http://schemas.microsoft.com/office/drawing/2014/main" id="{E3C67D68-AC16-434A-9732-52B06A8832A5}"/>
                      </a:ext>
                    </a:extLst>
                  </p:cNvPr>
                  <p:cNvGrpSpPr/>
                  <p:nvPr/>
                </p:nvGrpSpPr>
                <p:grpSpPr>
                  <a:xfrm>
                    <a:off x="6248400" y="1905000"/>
                    <a:ext cx="714375" cy="2075739"/>
                    <a:chOff x="6248400" y="1905000"/>
                    <a:chExt cx="714375" cy="2075739"/>
                  </a:xfrm>
                </p:grpSpPr>
                <p:sp>
                  <p:nvSpPr>
                    <p:cNvPr id="39" name="円弧 38">
                      <a:extLst>
                        <a:ext uri="{FF2B5EF4-FFF2-40B4-BE49-F238E27FC236}">
                          <a16:creationId xmlns:a16="http://schemas.microsoft.com/office/drawing/2014/main" id="{E2070DB4-9933-E642-BF13-0E37DB7682BB}"/>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円弧 39">
                      <a:extLst>
                        <a:ext uri="{FF2B5EF4-FFF2-40B4-BE49-F238E27FC236}">
                          <a16:creationId xmlns:a16="http://schemas.microsoft.com/office/drawing/2014/main" id="{FD903E32-EE8A-D447-8E80-9DFC175377E8}"/>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AD28E93-222B-8B4A-BAD2-1BDAFA7CBDF3}"/>
                      </a:ext>
                    </a:extLst>
                  </p:cNvPr>
                  <p:cNvGrpSpPr/>
                  <p:nvPr/>
                </p:nvGrpSpPr>
                <p:grpSpPr>
                  <a:xfrm rot="10800000">
                    <a:off x="6496049" y="1904999"/>
                    <a:ext cx="466725" cy="2075739"/>
                    <a:chOff x="6248400" y="1905000"/>
                    <a:chExt cx="714375" cy="2075739"/>
                  </a:xfrm>
                </p:grpSpPr>
                <p:sp>
                  <p:nvSpPr>
                    <p:cNvPr id="37" name="円弧 36">
                      <a:extLst>
                        <a:ext uri="{FF2B5EF4-FFF2-40B4-BE49-F238E27FC236}">
                          <a16:creationId xmlns:a16="http://schemas.microsoft.com/office/drawing/2014/main" id="{78F117E2-0808-7149-9928-D93AE5D4E57C}"/>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円弧 37">
                      <a:extLst>
                        <a:ext uri="{FF2B5EF4-FFF2-40B4-BE49-F238E27FC236}">
                          <a16:creationId xmlns:a16="http://schemas.microsoft.com/office/drawing/2014/main" id="{07BCA02F-4286-B540-A635-4A5541AE821E}"/>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41" name="グループ化 40">
                  <a:extLst>
                    <a:ext uri="{FF2B5EF4-FFF2-40B4-BE49-F238E27FC236}">
                      <a16:creationId xmlns:a16="http://schemas.microsoft.com/office/drawing/2014/main" id="{D656E748-87FE-B544-A449-51761889045A}"/>
                    </a:ext>
                  </a:extLst>
                </p:cNvPr>
                <p:cNvGrpSpPr/>
                <p:nvPr/>
              </p:nvGrpSpPr>
              <p:grpSpPr>
                <a:xfrm>
                  <a:off x="6743699" y="1904997"/>
                  <a:ext cx="714375" cy="2075740"/>
                  <a:chOff x="6248400" y="1904999"/>
                  <a:chExt cx="714375" cy="2075740"/>
                </a:xfrm>
              </p:grpSpPr>
              <p:grpSp>
                <p:nvGrpSpPr>
                  <p:cNvPr id="42" name="グループ化 41">
                    <a:extLst>
                      <a:ext uri="{FF2B5EF4-FFF2-40B4-BE49-F238E27FC236}">
                        <a16:creationId xmlns:a16="http://schemas.microsoft.com/office/drawing/2014/main" id="{00885762-7D77-2F43-8FD4-8A8E0E41EE78}"/>
                      </a:ext>
                    </a:extLst>
                  </p:cNvPr>
                  <p:cNvGrpSpPr/>
                  <p:nvPr/>
                </p:nvGrpSpPr>
                <p:grpSpPr>
                  <a:xfrm>
                    <a:off x="6248400" y="1905000"/>
                    <a:ext cx="714375" cy="2075739"/>
                    <a:chOff x="6248400" y="1905000"/>
                    <a:chExt cx="714375" cy="2075739"/>
                  </a:xfrm>
                </p:grpSpPr>
                <p:sp>
                  <p:nvSpPr>
                    <p:cNvPr id="46" name="円弧 45">
                      <a:extLst>
                        <a:ext uri="{FF2B5EF4-FFF2-40B4-BE49-F238E27FC236}">
                          <a16:creationId xmlns:a16="http://schemas.microsoft.com/office/drawing/2014/main" id="{C7ADFA2B-8884-D248-B29B-83DCE6A8B002}"/>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円弧 46">
                      <a:extLst>
                        <a:ext uri="{FF2B5EF4-FFF2-40B4-BE49-F238E27FC236}">
                          <a16:creationId xmlns:a16="http://schemas.microsoft.com/office/drawing/2014/main" id="{F7CD4485-D69A-2D46-95B9-409BDFFDD0B8}"/>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3A50636F-1EF0-C14F-8549-DA8F9C5C73EB}"/>
                      </a:ext>
                    </a:extLst>
                  </p:cNvPr>
                  <p:cNvGrpSpPr/>
                  <p:nvPr/>
                </p:nvGrpSpPr>
                <p:grpSpPr>
                  <a:xfrm rot="10800000">
                    <a:off x="6496049" y="1904999"/>
                    <a:ext cx="466725" cy="2075739"/>
                    <a:chOff x="6248400" y="1905000"/>
                    <a:chExt cx="714375" cy="2075739"/>
                  </a:xfrm>
                </p:grpSpPr>
                <p:sp>
                  <p:nvSpPr>
                    <p:cNvPr id="44" name="円弧 43">
                      <a:extLst>
                        <a:ext uri="{FF2B5EF4-FFF2-40B4-BE49-F238E27FC236}">
                          <a16:creationId xmlns:a16="http://schemas.microsoft.com/office/drawing/2014/main" id="{E0B7E4DC-26A1-4F4C-A65C-D5AE7300A63C}"/>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円弧 44">
                      <a:extLst>
                        <a:ext uri="{FF2B5EF4-FFF2-40B4-BE49-F238E27FC236}">
                          <a16:creationId xmlns:a16="http://schemas.microsoft.com/office/drawing/2014/main" id="{E77C3FCC-5ADF-084D-B33A-E2EA8FAEBF59}"/>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grpSp>
            <p:nvGrpSpPr>
              <p:cNvPr id="49" name="グループ化 48">
                <a:extLst>
                  <a:ext uri="{FF2B5EF4-FFF2-40B4-BE49-F238E27FC236}">
                    <a16:creationId xmlns:a16="http://schemas.microsoft.com/office/drawing/2014/main" id="{61E38971-0913-4C45-AECD-81D5A247513F}"/>
                  </a:ext>
                </a:extLst>
              </p:cNvPr>
              <p:cNvGrpSpPr/>
              <p:nvPr/>
            </p:nvGrpSpPr>
            <p:grpSpPr>
              <a:xfrm>
                <a:off x="7718919" y="1924050"/>
                <a:ext cx="714375" cy="2075739"/>
                <a:chOff x="6248400" y="1905000"/>
                <a:chExt cx="714375" cy="2075739"/>
              </a:xfrm>
            </p:grpSpPr>
            <p:sp>
              <p:nvSpPr>
                <p:cNvPr id="53" name="円弧 52">
                  <a:extLst>
                    <a:ext uri="{FF2B5EF4-FFF2-40B4-BE49-F238E27FC236}">
                      <a16:creationId xmlns:a16="http://schemas.microsoft.com/office/drawing/2014/main" id="{02E73CC8-6E9A-5C47-A509-2B57B5DC1636}"/>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円弧 53">
                  <a:extLst>
                    <a:ext uri="{FF2B5EF4-FFF2-40B4-BE49-F238E27FC236}">
                      <a16:creationId xmlns:a16="http://schemas.microsoft.com/office/drawing/2014/main" id="{2D2883A4-E8D4-7241-9D6C-96C924BE261B}"/>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FAF7F4F9-AA22-7348-8784-172CAF3CA4CE}"/>
                  </a:ext>
                </a:extLst>
              </p:cNvPr>
              <p:cNvGrpSpPr/>
              <p:nvPr/>
            </p:nvGrpSpPr>
            <p:grpSpPr>
              <a:xfrm>
                <a:off x="6989884" y="1904998"/>
                <a:ext cx="1209674" cy="2075742"/>
                <a:chOff x="6248400" y="1904997"/>
                <a:chExt cx="1209674" cy="2075742"/>
              </a:xfrm>
            </p:grpSpPr>
            <p:grpSp>
              <p:nvGrpSpPr>
                <p:cNvPr id="57" name="グループ化 56">
                  <a:extLst>
                    <a:ext uri="{FF2B5EF4-FFF2-40B4-BE49-F238E27FC236}">
                      <a16:creationId xmlns:a16="http://schemas.microsoft.com/office/drawing/2014/main" id="{D99CB721-9583-C349-9221-E48739023D5E}"/>
                    </a:ext>
                  </a:extLst>
                </p:cNvPr>
                <p:cNvGrpSpPr/>
                <p:nvPr/>
              </p:nvGrpSpPr>
              <p:grpSpPr>
                <a:xfrm>
                  <a:off x="6248400" y="1904999"/>
                  <a:ext cx="714375" cy="2075740"/>
                  <a:chOff x="6248400" y="1904999"/>
                  <a:chExt cx="714375" cy="2075740"/>
                </a:xfrm>
              </p:grpSpPr>
              <p:grpSp>
                <p:nvGrpSpPr>
                  <p:cNvPr id="72" name="グループ化 71">
                    <a:extLst>
                      <a:ext uri="{FF2B5EF4-FFF2-40B4-BE49-F238E27FC236}">
                        <a16:creationId xmlns:a16="http://schemas.microsoft.com/office/drawing/2014/main" id="{DE0634E2-F993-134F-8E12-7A13B4CCC204}"/>
                      </a:ext>
                    </a:extLst>
                  </p:cNvPr>
                  <p:cNvGrpSpPr/>
                  <p:nvPr/>
                </p:nvGrpSpPr>
                <p:grpSpPr>
                  <a:xfrm>
                    <a:off x="6248400" y="1905000"/>
                    <a:ext cx="714375" cy="2075739"/>
                    <a:chOff x="6248400" y="1905000"/>
                    <a:chExt cx="714375" cy="2075739"/>
                  </a:xfrm>
                </p:grpSpPr>
                <p:sp>
                  <p:nvSpPr>
                    <p:cNvPr id="76" name="円弧 75">
                      <a:extLst>
                        <a:ext uri="{FF2B5EF4-FFF2-40B4-BE49-F238E27FC236}">
                          <a16:creationId xmlns:a16="http://schemas.microsoft.com/office/drawing/2014/main" id="{56518C1C-99D9-EE47-9497-414D4CF39B86}"/>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7" name="円弧 76">
                      <a:extLst>
                        <a:ext uri="{FF2B5EF4-FFF2-40B4-BE49-F238E27FC236}">
                          <a16:creationId xmlns:a16="http://schemas.microsoft.com/office/drawing/2014/main" id="{0B330F0E-FFD7-9245-A5C6-0AAD27810E35}"/>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C6B0C746-6A89-A349-A590-8F70353401EF}"/>
                      </a:ext>
                    </a:extLst>
                  </p:cNvPr>
                  <p:cNvGrpSpPr/>
                  <p:nvPr/>
                </p:nvGrpSpPr>
                <p:grpSpPr>
                  <a:xfrm rot="10800000">
                    <a:off x="6496049" y="1904999"/>
                    <a:ext cx="466725" cy="2075739"/>
                    <a:chOff x="6248400" y="1905000"/>
                    <a:chExt cx="714375" cy="2075739"/>
                  </a:xfrm>
                </p:grpSpPr>
                <p:sp>
                  <p:nvSpPr>
                    <p:cNvPr id="74" name="円弧 73">
                      <a:extLst>
                        <a:ext uri="{FF2B5EF4-FFF2-40B4-BE49-F238E27FC236}">
                          <a16:creationId xmlns:a16="http://schemas.microsoft.com/office/drawing/2014/main" id="{B92193B0-863D-014E-93A7-51F965F93056}"/>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円弧 74">
                      <a:extLst>
                        <a:ext uri="{FF2B5EF4-FFF2-40B4-BE49-F238E27FC236}">
                          <a16:creationId xmlns:a16="http://schemas.microsoft.com/office/drawing/2014/main" id="{772F0534-D445-0E48-8BAB-B59479B8DE08}"/>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58" name="グループ化 57">
                  <a:extLst>
                    <a:ext uri="{FF2B5EF4-FFF2-40B4-BE49-F238E27FC236}">
                      <a16:creationId xmlns:a16="http://schemas.microsoft.com/office/drawing/2014/main" id="{044B18C1-90F2-A244-A0B6-B2731192D2AE}"/>
                    </a:ext>
                  </a:extLst>
                </p:cNvPr>
                <p:cNvGrpSpPr/>
                <p:nvPr/>
              </p:nvGrpSpPr>
              <p:grpSpPr>
                <a:xfrm>
                  <a:off x="6496048" y="1904998"/>
                  <a:ext cx="714375" cy="2075740"/>
                  <a:chOff x="6248400" y="1904999"/>
                  <a:chExt cx="714375" cy="2075740"/>
                </a:xfrm>
              </p:grpSpPr>
              <p:grpSp>
                <p:nvGrpSpPr>
                  <p:cNvPr id="66" name="グループ化 65">
                    <a:extLst>
                      <a:ext uri="{FF2B5EF4-FFF2-40B4-BE49-F238E27FC236}">
                        <a16:creationId xmlns:a16="http://schemas.microsoft.com/office/drawing/2014/main" id="{FB844586-A055-5846-BF93-530220215194}"/>
                      </a:ext>
                    </a:extLst>
                  </p:cNvPr>
                  <p:cNvGrpSpPr/>
                  <p:nvPr/>
                </p:nvGrpSpPr>
                <p:grpSpPr>
                  <a:xfrm>
                    <a:off x="6248400" y="1905000"/>
                    <a:ext cx="714375" cy="2075739"/>
                    <a:chOff x="6248400" y="1905000"/>
                    <a:chExt cx="714375" cy="2075739"/>
                  </a:xfrm>
                </p:grpSpPr>
                <p:sp>
                  <p:nvSpPr>
                    <p:cNvPr id="70" name="円弧 69">
                      <a:extLst>
                        <a:ext uri="{FF2B5EF4-FFF2-40B4-BE49-F238E27FC236}">
                          <a16:creationId xmlns:a16="http://schemas.microsoft.com/office/drawing/2014/main" id="{162FD093-DA76-904E-80AC-41E98EB322D3}"/>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2318AEAB-42B2-F240-8902-B2BD22E0468E}"/>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3C08FFA4-E398-8F4D-8120-2BBDF7152129}"/>
                      </a:ext>
                    </a:extLst>
                  </p:cNvPr>
                  <p:cNvGrpSpPr/>
                  <p:nvPr/>
                </p:nvGrpSpPr>
                <p:grpSpPr>
                  <a:xfrm rot="10800000">
                    <a:off x="6496049" y="1904999"/>
                    <a:ext cx="466725" cy="2075739"/>
                    <a:chOff x="6248400" y="1905000"/>
                    <a:chExt cx="714375" cy="2075739"/>
                  </a:xfrm>
                </p:grpSpPr>
                <p:sp>
                  <p:nvSpPr>
                    <p:cNvPr id="68" name="円弧 67">
                      <a:extLst>
                        <a:ext uri="{FF2B5EF4-FFF2-40B4-BE49-F238E27FC236}">
                          <a16:creationId xmlns:a16="http://schemas.microsoft.com/office/drawing/2014/main" id="{34460B32-5555-C64C-8ED5-6810EEBE925E}"/>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円弧 68">
                      <a:extLst>
                        <a:ext uri="{FF2B5EF4-FFF2-40B4-BE49-F238E27FC236}">
                          <a16:creationId xmlns:a16="http://schemas.microsoft.com/office/drawing/2014/main" id="{72201D92-DD42-C748-9A9B-57991687F88A}"/>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59" name="グループ化 58">
                  <a:extLst>
                    <a:ext uri="{FF2B5EF4-FFF2-40B4-BE49-F238E27FC236}">
                      <a16:creationId xmlns:a16="http://schemas.microsoft.com/office/drawing/2014/main" id="{490E9E4F-B83F-1949-937E-829B8C0241F8}"/>
                    </a:ext>
                  </a:extLst>
                </p:cNvPr>
                <p:cNvGrpSpPr/>
                <p:nvPr/>
              </p:nvGrpSpPr>
              <p:grpSpPr>
                <a:xfrm>
                  <a:off x="6743699" y="1904997"/>
                  <a:ext cx="714375" cy="2075740"/>
                  <a:chOff x="6248400" y="1904999"/>
                  <a:chExt cx="714375" cy="2075740"/>
                </a:xfrm>
              </p:grpSpPr>
              <p:grpSp>
                <p:nvGrpSpPr>
                  <p:cNvPr id="60" name="グループ化 59">
                    <a:extLst>
                      <a:ext uri="{FF2B5EF4-FFF2-40B4-BE49-F238E27FC236}">
                        <a16:creationId xmlns:a16="http://schemas.microsoft.com/office/drawing/2014/main" id="{410F30CF-6726-9043-8BC7-AE552C2DC4B8}"/>
                      </a:ext>
                    </a:extLst>
                  </p:cNvPr>
                  <p:cNvGrpSpPr/>
                  <p:nvPr/>
                </p:nvGrpSpPr>
                <p:grpSpPr>
                  <a:xfrm>
                    <a:off x="6248400" y="1905000"/>
                    <a:ext cx="714375" cy="2075739"/>
                    <a:chOff x="6248400" y="1905000"/>
                    <a:chExt cx="714375" cy="2075739"/>
                  </a:xfrm>
                </p:grpSpPr>
                <p:sp>
                  <p:nvSpPr>
                    <p:cNvPr id="64" name="円弧 63">
                      <a:extLst>
                        <a:ext uri="{FF2B5EF4-FFF2-40B4-BE49-F238E27FC236}">
                          <a16:creationId xmlns:a16="http://schemas.microsoft.com/office/drawing/2014/main" id="{9830D778-E810-8640-B542-3E82EF8F2B5F}"/>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5" name="円弧 64">
                      <a:extLst>
                        <a:ext uri="{FF2B5EF4-FFF2-40B4-BE49-F238E27FC236}">
                          <a16:creationId xmlns:a16="http://schemas.microsoft.com/office/drawing/2014/main" id="{22D46299-59E2-ED40-BD0B-DD1D2765487E}"/>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187490D5-F4F2-9A4D-9830-7521FBEA8650}"/>
                      </a:ext>
                    </a:extLst>
                  </p:cNvPr>
                  <p:cNvGrpSpPr/>
                  <p:nvPr/>
                </p:nvGrpSpPr>
                <p:grpSpPr>
                  <a:xfrm rot="10800000">
                    <a:off x="6496049" y="1904999"/>
                    <a:ext cx="466725" cy="2075739"/>
                    <a:chOff x="6248400" y="1905000"/>
                    <a:chExt cx="714375" cy="2075739"/>
                  </a:xfrm>
                </p:grpSpPr>
                <p:sp>
                  <p:nvSpPr>
                    <p:cNvPr id="62" name="円弧 61">
                      <a:extLst>
                        <a:ext uri="{FF2B5EF4-FFF2-40B4-BE49-F238E27FC236}">
                          <a16:creationId xmlns:a16="http://schemas.microsoft.com/office/drawing/2014/main" id="{02539EEC-83AF-8143-9FA4-DFCBBE23AF57}"/>
                        </a:ext>
                      </a:extLst>
                    </p:cNvPr>
                    <p:cNvSpPr/>
                    <p:nvPr/>
                  </p:nvSpPr>
                  <p:spPr>
                    <a:xfrm>
                      <a:off x="6248400"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円弧 62">
                      <a:extLst>
                        <a:ext uri="{FF2B5EF4-FFF2-40B4-BE49-F238E27FC236}">
                          <a16:creationId xmlns:a16="http://schemas.microsoft.com/office/drawing/2014/main" id="{6AB28C21-8648-C04D-A2A6-4FF7FD958123}"/>
                        </a:ext>
                      </a:extLst>
                    </p:cNvPr>
                    <p:cNvSpPr/>
                    <p:nvPr/>
                  </p:nvSpPr>
                  <p:spPr>
                    <a:xfrm flipH="1">
                      <a:off x="6257925" y="1905000"/>
                      <a:ext cx="704850" cy="20757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cxnSp>
            <p:nvCxnSpPr>
              <p:cNvPr id="79" name="直線コネクタ 78">
                <a:extLst>
                  <a:ext uri="{FF2B5EF4-FFF2-40B4-BE49-F238E27FC236}">
                    <a16:creationId xmlns:a16="http://schemas.microsoft.com/office/drawing/2014/main" id="{286245DA-72AD-BF41-9AC8-F2263C6CD438}"/>
                  </a:ext>
                </a:extLst>
              </p:cNvPr>
              <p:cNvCxnSpPr>
                <a:cxnSpLocks/>
              </p:cNvCxnSpPr>
              <p:nvPr/>
            </p:nvCxnSpPr>
            <p:spPr>
              <a:xfrm>
                <a:off x="5981700" y="2961919"/>
                <a:ext cx="2864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593D699-CF9E-4448-A866-BEB23E7B6F71}"/>
                  </a:ext>
                </a:extLst>
              </p:cNvPr>
              <p:cNvCxnSpPr>
                <a:cxnSpLocks/>
              </p:cNvCxnSpPr>
              <p:nvPr/>
            </p:nvCxnSpPr>
            <p:spPr>
              <a:xfrm>
                <a:off x="8420100" y="2971085"/>
                <a:ext cx="286481"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84" name="テキスト ボックス 83">
            <a:extLst>
              <a:ext uri="{FF2B5EF4-FFF2-40B4-BE49-F238E27FC236}">
                <a16:creationId xmlns:a16="http://schemas.microsoft.com/office/drawing/2014/main" id="{4BFFE265-62E7-AE48-BCC5-983C7B57B780}"/>
              </a:ext>
            </a:extLst>
          </p:cNvPr>
          <p:cNvSpPr txBox="1"/>
          <p:nvPr/>
        </p:nvSpPr>
        <p:spPr>
          <a:xfrm>
            <a:off x="3140100" y="6214269"/>
            <a:ext cx="3727302" cy="369332"/>
          </a:xfrm>
          <a:prstGeom prst="rect">
            <a:avLst/>
          </a:prstGeom>
          <a:noFill/>
        </p:spPr>
        <p:txBody>
          <a:bodyPr wrap="none" rtlCol="0">
            <a:spAutoFit/>
          </a:bodyPr>
          <a:lstStyle/>
          <a:p>
            <a:r>
              <a:rPr lang="en" altLang="ja-JP" dirty="0"/>
              <a:t>(intracellular cytoskeletal contraction)</a:t>
            </a:r>
            <a:endParaRPr kumimoji="1" lang="ja-JP" altLang="en-US"/>
          </a:p>
        </p:txBody>
      </p:sp>
      <p:sp>
        <p:nvSpPr>
          <p:cNvPr id="86" name="テキスト ボックス 85">
            <a:extLst>
              <a:ext uri="{FF2B5EF4-FFF2-40B4-BE49-F238E27FC236}">
                <a16:creationId xmlns:a16="http://schemas.microsoft.com/office/drawing/2014/main" id="{25F370D5-DE0D-3546-8B9A-7512FCFBF518}"/>
              </a:ext>
            </a:extLst>
          </p:cNvPr>
          <p:cNvSpPr txBox="1"/>
          <p:nvPr/>
        </p:nvSpPr>
        <p:spPr>
          <a:xfrm>
            <a:off x="5829820" y="5028654"/>
            <a:ext cx="1909497" cy="369332"/>
          </a:xfrm>
          <a:prstGeom prst="rect">
            <a:avLst/>
          </a:prstGeom>
          <a:noFill/>
        </p:spPr>
        <p:txBody>
          <a:bodyPr wrap="none" rtlCol="0">
            <a:spAutoFit/>
          </a:bodyPr>
          <a:lstStyle/>
          <a:p>
            <a:r>
              <a:rPr lang="en" altLang="ja-JP" dirty="0"/>
              <a:t>“propulsion” force</a:t>
            </a:r>
            <a:endParaRPr kumimoji="1" lang="ja-JP" altLang="en-US"/>
          </a:p>
        </p:txBody>
      </p:sp>
      <p:sp>
        <p:nvSpPr>
          <p:cNvPr id="88" name="右矢印 87">
            <a:extLst>
              <a:ext uri="{FF2B5EF4-FFF2-40B4-BE49-F238E27FC236}">
                <a16:creationId xmlns:a16="http://schemas.microsoft.com/office/drawing/2014/main" id="{A548E35E-E4E2-A84B-96BE-B20D9ECE77CB}"/>
              </a:ext>
            </a:extLst>
          </p:cNvPr>
          <p:cNvSpPr/>
          <p:nvPr/>
        </p:nvSpPr>
        <p:spPr>
          <a:xfrm>
            <a:off x="5791644" y="4669827"/>
            <a:ext cx="934075" cy="284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右矢印 88">
            <a:extLst>
              <a:ext uri="{FF2B5EF4-FFF2-40B4-BE49-F238E27FC236}">
                <a16:creationId xmlns:a16="http://schemas.microsoft.com/office/drawing/2014/main" id="{35B28EE3-8751-2E49-BB55-6B25E5D767D1}"/>
              </a:ext>
            </a:extLst>
          </p:cNvPr>
          <p:cNvSpPr/>
          <p:nvPr/>
        </p:nvSpPr>
        <p:spPr>
          <a:xfrm>
            <a:off x="3512331" y="4935216"/>
            <a:ext cx="543988" cy="26977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右矢印 89">
            <a:extLst>
              <a:ext uri="{FF2B5EF4-FFF2-40B4-BE49-F238E27FC236}">
                <a16:creationId xmlns:a16="http://schemas.microsoft.com/office/drawing/2014/main" id="{C10F25CF-EB3B-6247-A4F8-99642CEF93A7}"/>
              </a:ext>
            </a:extLst>
          </p:cNvPr>
          <p:cNvSpPr/>
          <p:nvPr/>
        </p:nvSpPr>
        <p:spPr>
          <a:xfrm rot="10800000">
            <a:off x="4884417" y="4952057"/>
            <a:ext cx="543988" cy="26977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1" name="図 90">
            <a:extLst>
              <a:ext uri="{FF2B5EF4-FFF2-40B4-BE49-F238E27FC236}">
                <a16:creationId xmlns:a16="http://schemas.microsoft.com/office/drawing/2014/main" id="{04A8265C-AE97-CC4E-8212-1B27F78E6629}"/>
              </a:ext>
            </a:extLst>
          </p:cNvPr>
          <p:cNvPicPr>
            <a:picLocks noChangeAspect="1"/>
          </p:cNvPicPr>
          <p:nvPr/>
        </p:nvPicPr>
        <p:blipFill rotWithShape="1">
          <a:blip r:embed="rId3"/>
          <a:srcRect l="6729" t="6687"/>
          <a:stretch/>
        </p:blipFill>
        <p:spPr>
          <a:xfrm>
            <a:off x="4845992" y="5577929"/>
            <a:ext cx="801734" cy="524439"/>
          </a:xfrm>
          <a:prstGeom prst="rect">
            <a:avLst/>
          </a:prstGeom>
        </p:spPr>
      </p:pic>
      <p:pic>
        <p:nvPicPr>
          <p:cNvPr id="92" name="図 91">
            <a:extLst>
              <a:ext uri="{FF2B5EF4-FFF2-40B4-BE49-F238E27FC236}">
                <a16:creationId xmlns:a16="http://schemas.microsoft.com/office/drawing/2014/main" id="{B7812177-4900-6A4F-82C2-F26AEE4B6FF7}"/>
              </a:ext>
            </a:extLst>
          </p:cNvPr>
          <p:cNvPicPr>
            <a:picLocks noChangeAspect="1"/>
          </p:cNvPicPr>
          <p:nvPr/>
        </p:nvPicPr>
        <p:blipFill rotWithShape="1">
          <a:blip r:embed="rId3"/>
          <a:srcRect l="6729" t="6687"/>
          <a:stretch/>
        </p:blipFill>
        <p:spPr>
          <a:xfrm>
            <a:off x="3437708" y="5616988"/>
            <a:ext cx="801734" cy="524439"/>
          </a:xfrm>
          <a:prstGeom prst="rect">
            <a:avLst/>
          </a:prstGeom>
        </p:spPr>
      </p:pic>
      <p:sp>
        <p:nvSpPr>
          <p:cNvPr id="93" name="テキスト ボックス 92">
            <a:extLst>
              <a:ext uri="{FF2B5EF4-FFF2-40B4-BE49-F238E27FC236}">
                <a16:creationId xmlns:a16="http://schemas.microsoft.com/office/drawing/2014/main" id="{4863B174-1EA6-0B4E-900B-72EE6697C176}"/>
              </a:ext>
            </a:extLst>
          </p:cNvPr>
          <p:cNvSpPr txBox="1"/>
          <p:nvPr/>
        </p:nvSpPr>
        <p:spPr>
          <a:xfrm>
            <a:off x="5354422" y="3890243"/>
            <a:ext cx="1720920" cy="369332"/>
          </a:xfrm>
          <a:prstGeom prst="rect">
            <a:avLst/>
          </a:prstGeom>
          <a:noFill/>
        </p:spPr>
        <p:txBody>
          <a:bodyPr wrap="none" rtlCol="0">
            <a:spAutoFit/>
          </a:bodyPr>
          <a:lstStyle/>
          <a:p>
            <a:r>
              <a:rPr kumimoji="1" lang="en-US" altLang="ja-JP" dirty="0"/>
              <a:t>Front side(</a:t>
            </a:r>
            <a:r>
              <a:rPr kumimoji="1" lang="ja-JP" altLang="en-US"/>
              <a:t>仮足</a:t>
            </a:r>
            <a:r>
              <a:rPr kumimoji="1" lang="en-US" altLang="ja-JP" dirty="0"/>
              <a:t>)</a:t>
            </a:r>
            <a:endParaRPr kumimoji="1" lang="ja-JP" altLang="en-US"/>
          </a:p>
        </p:txBody>
      </p:sp>
      <p:sp>
        <p:nvSpPr>
          <p:cNvPr id="94" name="テキスト ボックス 93">
            <a:extLst>
              <a:ext uri="{FF2B5EF4-FFF2-40B4-BE49-F238E27FC236}">
                <a16:creationId xmlns:a16="http://schemas.microsoft.com/office/drawing/2014/main" id="{9FC6C7A8-A0EE-4746-8B7B-71174A8AE702}"/>
              </a:ext>
            </a:extLst>
          </p:cNvPr>
          <p:cNvSpPr txBox="1"/>
          <p:nvPr/>
        </p:nvSpPr>
        <p:spPr>
          <a:xfrm>
            <a:off x="1962150" y="3848100"/>
            <a:ext cx="1055097" cy="369332"/>
          </a:xfrm>
          <a:prstGeom prst="rect">
            <a:avLst/>
          </a:prstGeom>
          <a:noFill/>
        </p:spPr>
        <p:txBody>
          <a:bodyPr wrap="none" rtlCol="0">
            <a:spAutoFit/>
          </a:bodyPr>
          <a:lstStyle/>
          <a:p>
            <a:r>
              <a:rPr kumimoji="1" lang="en-US" altLang="ja-JP" dirty="0"/>
              <a:t>Back side</a:t>
            </a:r>
            <a:endParaRPr kumimoji="1" lang="ja-JP" altLang="en-US"/>
          </a:p>
        </p:txBody>
      </p:sp>
      <p:sp>
        <p:nvSpPr>
          <p:cNvPr id="95" name="テキスト ボックス 94">
            <a:extLst>
              <a:ext uri="{FF2B5EF4-FFF2-40B4-BE49-F238E27FC236}">
                <a16:creationId xmlns:a16="http://schemas.microsoft.com/office/drawing/2014/main" id="{0B5E8935-19A1-3049-8675-7CC5315E0536}"/>
              </a:ext>
            </a:extLst>
          </p:cNvPr>
          <p:cNvSpPr txBox="1"/>
          <p:nvPr/>
        </p:nvSpPr>
        <p:spPr>
          <a:xfrm>
            <a:off x="6514521" y="4170455"/>
            <a:ext cx="596638" cy="584775"/>
          </a:xfrm>
          <a:prstGeom prst="rect">
            <a:avLst/>
          </a:prstGeom>
          <a:noFill/>
        </p:spPr>
        <p:txBody>
          <a:bodyPr wrap="none" rtlCol="0">
            <a:spAutoFit/>
          </a:bodyPr>
          <a:lstStyle/>
          <a:p>
            <a:r>
              <a:rPr kumimoji="1" lang="en-US" altLang="ja-JP" sz="3200" dirty="0"/>
              <a:t>m</a:t>
            </a:r>
            <a:r>
              <a:rPr kumimoji="1" lang="en-US" altLang="ja-JP" sz="3200" baseline="-25000" dirty="0"/>
              <a:t>f</a:t>
            </a:r>
            <a:endParaRPr kumimoji="1" lang="ja-JP" altLang="en-US" sz="3200"/>
          </a:p>
        </p:txBody>
      </p:sp>
      <p:sp>
        <p:nvSpPr>
          <p:cNvPr id="96" name="テキスト ボックス 95">
            <a:extLst>
              <a:ext uri="{FF2B5EF4-FFF2-40B4-BE49-F238E27FC236}">
                <a16:creationId xmlns:a16="http://schemas.microsoft.com/office/drawing/2014/main" id="{F12315E2-2A1B-F849-A181-55B141322585}"/>
              </a:ext>
            </a:extLst>
          </p:cNvPr>
          <p:cNvSpPr txBox="1"/>
          <p:nvPr/>
        </p:nvSpPr>
        <p:spPr>
          <a:xfrm>
            <a:off x="2270355" y="4078837"/>
            <a:ext cx="657552" cy="584775"/>
          </a:xfrm>
          <a:prstGeom prst="rect">
            <a:avLst/>
          </a:prstGeom>
          <a:noFill/>
        </p:spPr>
        <p:txBody>
          <a:bodyPr wrap="none" rtlCol="0">
            <a:spAutoFit/>
          </a:bodyPr>
          <a:lstStyle/>
          <a:p>
            <a:r>
              <a:rPr kumimoji="1" lang="en-US" altLang="ja-JP" sz="3200" dirty="0"/>
              <a:t>m</a:t>
            </a:r>
            <a:r>
              <a:rPr kumimoji="1" lang="en-US" altLang="ja-JP" sz="3200" baseline="-25000" dirty="0"/>
              <a:t>b</a:t>
            </a:r>
            <a:endParaRPr kumimoji="1" lang="ja-JP" altLang="en-US" sz="3200"/>
          </a:p>
        </p:txBody>
      </p:sp>
      <p:sp>
        <p:nvSpPr>
          <p:cNvPr id="97" name="右矢印 96">
            <a:extLst>
              <a:ext uri="{FF2B5EF4-FFF2-40B4-BE49-F238E27FC236}">
                <a16:creationId xmlns:a16="http://schemas.microsoft.com/office/drawing/2014/main" id="{37C616DA-AE57-CA45-8CDC-0CEF8A12AF6B}"/>
              </a:ext>
            </a:extLst>
          </p:cNvPr>
          <p:cNvSpPr/>
          <p:nvPr/>
        </p:nvSpPr>
        <p:spPr>
          <a:xfrm rot="10800000">
            <a:off x="2550434" y="4650985"/>
            <a:ext cx="535096" cy="305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右矢印 97">
            <a:extLst>
              <a:ext uri="{FF2B5EF4-FFF2-40B4-BE49-F238E27FC236}">
                <a16:creationId xmlns:a16="http://schemas.microsoft.com/office/drawing/2014/main" id="{49FA3645-6B0F-7F48-BD3F-92DBCC3F4ADC}"/>
              </a:ext>
            </a:extLst>
          </p:cNvPr>
          <p:cNvSpPr/>
          <p:nvPr/>
        </p:nvSpPr>
        <p:spPr>
          <a:xfrm>
            <a:off x="3867440" y="2510177"/>
            <a:ext cx="1720920" cy="1449937"/>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テキスト ボックス 98">
            <a:extLst>
              <a:ext uri="{FF2B5EF4-FFF2-40B4-BE49-F238E27FC236}">
                <a16:creationId xmlns:a16="http://schemas.microsoft.com/office/drawing/2014/main" id="{E5EEC334-459B-EC45-AEBD-0353A640E36B}"/>
              </a:ext>
            </a:extLst>
          </p:cNvPr>
          <p:cNvSpPr txBox="1"/>
          <p:nvPr/>
        </p:nvSpPr>
        <p:spPr>
          <a:xfrm>
            <a:off x="5677900" y="2769205"/>
            <a:ext cx="417102" cy="584775"/>
          </a:xfrm>
          <a:prstGeom prst="rect">
            <a:avLst/>
          </a:prstGeom>
          <a:noFill/>
        </p:spPr>
        <p:txBody>
          <a:bodyPr wrap="none" rtlCol="0">
            <a:spAutoFit/>
          </a:bodyPr>
          <a:lstStyle/>
          <a:p>
            <a:r>
              <a:rPr kumimoji="1" lang="en-US" altLang="ja-JP" sz="3200" dirty="0"/>
              <a:t>V</a:t>
            </a:r>
            <a:endParaRPr kumimoji="1" lang="ja-JP" altLang="en-US" sz="3200"/>
          </a:p>
        </p:txBody>
      </p:sp>
      <p:pic>
        <p:nvPicPr>
          <p:cNvPr id="100" name="図 99">
            <a:extLst>
              <a:ext uri="{FF2B5EF4-FFF2-40B4-BE49-F238E27FC236}">
                <a16:creationId xmlns:a16="http://schemas.microsoft.com/office/drawing/2014/main" id="{FBE53A47-FC78-B84C-94F9-CBC9532E5D39}"/>
              </a:ext>
            </a:extLst>
          </p:cNvPr>
          <p:cNvPicPr>
            <a:picLocks noChangeAspect="1"/>
          </p:cNvPicPr>
          <p:nvPr/>
        </p:nvPicPr>
        <p:blipFill>
          <a:blip r:embed="rId4"/>
          <a:stretch>
            <a:fillRect/>
          </a:stretch>
        </p:blipFill>
        <p:spPr>
          <a:xfrm>
            <a:off x="-5622900" y="1187938"/>
            <a:ext cx="4440110" cy="498708"/>
          </a:xfrm>
          <a:prstGeom prst="rect">
            <a:avLst/>
          </a:prstGeom>
        </p:spPr>
      </p:pic>
    </p:spTree>
    <p:extLst>
      <p:ext uri="{BB962C8B-B14F-4D97-AF65-F5344CB8AC3E}">
        <p14:creationId xmlns:p14="http://schemas.microsoft.com/office/powerpoint/2010/main" val="3932172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02CD4F-84CC-3C46-8622-6D6670B42237}"/>
              </a:ext>
            </a:extLst>
          </p:cNvPr>
          <p:cNvSpPr>
            <a:spLocks noGrp="1"/>
          </p:cNvSpPr>
          <p:nvPr>
            <p:ph type="title"/>
          </p:nvPr>
        </p:nvSpPr>
        <p:spPr/>
        <p:txBody>
          <a:bodyPr/>
          <a:lstStyle/>
          <a:p>
            <a:r>
              <a:rPr lang="ja-JP" altLang="en-US"/>
              <a:t>パーティクルフィルタを 用いた</a:t>
            </a:r>
            <a:r>
              <a:rPr lang="en" altLang="ja-JP" dirty="0"/>
              <a:t>SLAM</a:t>
            </a:r>
            <a:endParaRPr kumimoji="1" lang="ja-JP" altLang="en-US"/>
          </a:p>
        </p:txBody>
      </p:sp>
      <p:sp>
        <p:nvSpPr>
          <p:cNvPr id="3" name="コンテンツ プレースホルダー 2">
            <a:extLst>
              <a:ext uri="{FF2B5EF4-FFF2-40B4-BE49-F238E27FC236}">
                <a16:creationId xmlns:a16="http://schemas.microsoft.com/office/drawing/2014/main" id="{0ECF79EB-4349-5044-9FF6-5F519B46382C}"/>
              </a:ext>
            </a:extLst>
          </p:cNvPr>
          <p:cNvSpPr>
            <a:spLocks noGrp="1"/>
          </p:cNvSpPr>
          <p:nvPr>
            <p:ph idx="1"/>
          </p:nvPr>
        </p:nvSpPr>
        <p:spPr/>
        <p:txBody>
          <a:bodyPr/>
          <a:lstStyle/>
          <a:p>
            <a:r>
              <a:rPr lang="en" altLang="ja-JP" dirty="0"/>
              <a:t>simultaneous localization and mapping</a:t>
            </a:r>
          </a:p>
          <a:p>
            <a:r>
              <a:rPr lang="ja-JP" altLang="en-US"/>
              <a:t>移動して姿勢を更新し、細胞が観測したものを座標系の位置情報に変換して</a:t>
            </a:r>
            <a:r>
              <a:rPr lang="en-US" altLang="ja-JP" dirty="0"/>
              <a:t>(</a:t>
            </a:r>
            <a:r>
              <a:rPr lang="ja-JP" altLang="en-US"/>
              <a:t>どんな細胞内アルゴリズムで！？</a:t>
            </a:r>
            <a:r>
              <a:rPr lang="en-US" altLang="ja-JP" dirty="0"/>
              <a:t>)</a:t>
            </a:r>
            <a:r>
              <a:rPr lang="ja-JP" altLang="en-US"/>
              <a:t>白地図に書き込むことを繰り返すと仮定</a:t>
            </a:r>
            <a:endParaRPr lang="en" altLang="ja-JP" dirty="0"/>
          </a:p>
          <a:p>
            <a:r>
              <a:rPr lang="ja-JP" altLang="en-US"/>
              <a:t>雑音が厄介</a:t>
            </a:r>
          </a:p>
          <a:p>
            <a:endParaRPr kumimoji="1" lang="ja-JP" altLang="en-US"/>
          </a:p>
        </p:txBody>
      </p:sp>
      <p:pic>
        <p:nvPicPr>
          <p:cNvPr id="4" name="図 3">
            <a:extLst>
              <a:ext uri="{FF2B5EF4-FFF2-40B4-BE49-F238E27FC236}">
                <a16:creationId xmlns:a16="http://schemas.microsoft.com/office/drawing/2014/main" id="{BB9158D1-7925-DE4C-9AF8-42A076825F0D}"/>
              </a:ext>
            </a:extLst>
          </p:cNvPr>
          <p:cNvPicPr>
            <a:picLocks noChangeAspect="1"/>
          </p:cNvPicPr>
          <p:nvPr/>
        </p:nvPicPr>
        <p:blipFill>
          <a:blip r:embed="rId3"/>
          <a:stretch>
            <a:fillRect/>
          </a:stretch>
        </p:blipFill>
        <p:spPr>
          <a:xfrm>
            <a:off x="4724400" y="3561295"/>
            <a:ext cx="4419600" cy="3296705"/>
          </a:xfrm>
          <a:prstGeom prst="rect">
            <a:avLst/>
          </a:prstGeom>
        </p:spPr>
      </p:pic>
    </p:spTree>
    <p:extLst>
      <p:ext uri="{BB962C8B-B14F-4D97-AF65-F5344CB8AC3E}">
        <p14:creationId xmlns:p14="http://schemas.microsoft.com/office/powerpoint/2010/main" val="2492588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78BD1-F046-1C4F-9C98-F20551C7CE8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222D7DB-4202-9249-952E-29E5CDDE0575}"/>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17068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AF0664-98D7-1043-91F9-85C44188836F}"/>
              </a:ext>
            </a:extLst>
          </p:cNvPr>
          <p:cNvSpPr>
            <a:spLocks noGrp="1"/>
          </p:cNvSpPr>
          <p:nvPr>
            <p:ph type="ctrTitle"/>
          </p:nvPr>
        </p:nvSpPr>
        <p:spPr/>
        <p:txBody>
          <a:bodyPr/>
          <a:lstStyle/>
          <a:p>
            <a:r>
              <a:rPr lang="ja-JP" altLang="en-US"/>
              <a:t>インスタント自然</a:t>
            </a:r>
            <a:endParaRPr kumimoji="1" lang="ja-JP" altLang="en-US"/>
          </a:p>
        </p:txBody>
      </p:sp>
      <p:sp>
        <p:nvSpPr>
          <p:cNvPr id="3" name="字幕 2">
            <a:extLst>
              <a:ext uri="{FF2B5EF4-FFF2-40B4-BE49-F238E27FC236}">
                <a16:creationId xmlns:a16="http://schemas.microsoft.com/office/drawing/2014/main" id="{44F5E54C-0C06-2F49-9E48-F14850431DCC}"/>
              </a:ext>
            </a:extLst>
          </p:cNvPr>
          <p:cNvSpPr>
            <a:spLocks noGrp="1"/>
          </p:cNvSpPr>
          <p:nvPr>
            <p:ph type="subTitle" idx="1"/>
          </p:nvPr>
        </p:nvSpPr>
        <p:spPr>
          <a:xfrm>
            <a:off x="1143000" y="4079875"/>
            <a:ext cx="6858000" cy="1655762"/>
          </a:xfrm>
        </p:spPr>
        <p:txBody>
          <a:bodyPr>
            <a:noAutofit/>
          </a:bodyPr>
          <a:lstStyle/>
          <a:p>
            <a:r>
              <a:rPr lang="en-US" altLang="ja-JP" sz="3600" dirty="0"/>
              <a:t>20</a:t>
            </a:r>
            <a:r>
              <a:rPr lang="ja-JP" altLang="en-US" sz="3600"/>
              <a:t>班</a:t>
            </a:r>
            <a:endParaRPr lang="en-US" altLang="ja-JP" sz="3600" dirty="0"/>
          </a:p>
          <a:p>
            <a:r>
              <a:rPr kumimoji="1" lang="ja-JP" altLang="en-US" sz="2800"/>
              <a:t>中村　まみ</a:t>
            </a:r>
            <a:endParaRPr kumimoji="1" lang="en-US" altLang="ja-JP" sz="2800" dirty="0"/>
          </a:p>
          <a:p>
            <a:r>
              <a:rPr lang="ja-JP" altLang="en-US" sz="2800"/>
              <a:t>小金丸　利隆</a:t>
            </a:r>
            <a:endParaRPr lang="en-US" altLang="ja-JP" sz="2800" dirty="0"/>
          </a:p>
          <a:p>
            <a:r>
              <a:rPr kumimoji="1" lang="ja-JP" altLang="en-US" sz="2800"/>
              <a:t>小林　耕野</a:t>
            </a:r>
            <a:endParaRPr kumimoji="1" lang="en-US" altLang="ja-JP" sz="2800" dirty="0"/>
          </a:p>
          <a:p>
            <a:r>
              <a:rPr lang="ja-JP" altLang="en-US" sz="2800"/>
              <a:t>須山　孟</a:t>
            </a:r>
            <a:endParaRPr kumimoji="1" lang="ja-JP" altLang="en-US" sz="2800"/>
          </a:p>
        </p:txBody>
      </p:sp>
    </p:spTree>
    <p:extLst>
      <p:ext uri="{BB962C8B-B14F-4D97-AF65-F5344CB8AC3E}">
        <p14:creationId xmlns:p14="http://schemas.microsoft.com/office/powerpoint/2010/main" val="407399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166277-4B2A-B145-A315-267F34C360AE}"/>
              </a:ext>
            </a:extLst>
          </p:cNvPr>
          <p:cNvSpPr>
            <a:spLocks noGrp="1"/>
          </p:cNvSpPr>
          <p:nvPr>
            <p:ph type="title"/>
          </p:nvPr>
        </p:nvSpPr>
        <p:spPr/>
        <p:txBody>
          <a:bodyPr/>
          <a:lstStyle/>
          <a:p>
            <a:r>
              <a:rPr kumimoji="1" lang="ja-JP" altLang="en-US"/>
              <a:t>現代人の自然離れ</a:t>
            </a:r>
          </a:p>
        </p:txBody>
      </p:sp>
      <p:pic>
        <p:nvPicPr>
          <p:cNvPr id="4" name="図 3">
            <a:extLst>
              <a:ext uri="{FF2B5EF4-FFF2-40B4-BE49-F238E27FC236}">
                <a16:creationId xmlns:a16="http://schemas.microsoft.com/office/drawing/2014/main" id="{76C22C18-9198-2A47-AC88-EA10D52852A3}"/>
              </a:ext>
            </a:extLst>
          </p:cNvPr>
          <p:cNvPicPr>
            <a:picLocks noChangeAspect="1"/>
          </p:cNvPicPr>
          <p:nvPr/>
        </p:nvPicPr>
        <p:blipFill>
          <a:blip r:embed="rId3"/>
          <a:stretch>
            <a:fillRect/>
          </a:stretch>
        </p:blipFill>
        <p:spPr>
          <a:xfrm>
            <a:off x="323850" y="1690688"/>
            <a:ext cx="3950220" cy="2647950"/>
          </a:xfrm>
          <a:prstGeom prst="rect">
            <a:avLst/>
          </a:prstGeom>
        </p:spPr>
      </p:pic>
      <p:pic>
        <p:nvPicPr>
          <p:cNvPr id="5" name="図 4">
            <a:extLst>
              <a:ext uri="{FF2B5EF4-FFF2-40B4-BE49-F238E27FC236}">
                <a16:creationId xmlns:a16="http://schemas.microsoft.com/office/drawing/2014/main" id="{46A5964B-E79D-C244-A8D6-F788FB72E6E2}"/>
              </a:ext>
            </a:extLst>
          </p:cNvPr>
          <p:cNvPicPr>
            <a:picLocks noChangeAspect="1"/>
          </p:cNvPicPr>
          <p:nvPr/>
        </p:nvPicPr>
        <p:blipFill>
          <a:blip r:embed="rId4"/>
          <a:stretch>
            <a:fillRect/>
          </a:stretch>
        </p:blipFill>
        <p:spPr>
          <a:xfrm>
            <a:off x="4572000" y="3981448"/>
            <a:ext cx="4248150" cy="2647950"/>
          </a:xfrm>
          <a:prstGeom prst="rect">
            <a:avLst/>
          </a:prstGeom>
        </p:spPr>
      </p:pic>
    </p:spTree>
    <p:extLst>
      <p:ext uri="{BB962C8B-B14F-4D97-AF65-F5344CB8AC3E}">
        <p14:creationId xmlns:p14="http://schemas.microsoft.com/office/powerpoint/2010/main" val="133228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ADBE88-E354-8640-93A4-B3694246E522}"/>
              </a:ext>
            </a:extLst>
          </p:cNvPr>
          <p:cNvSpPr>
            <a:spLocks noGrp="1"/>
          </p:cNvSpPr>
          <p:nvPr>
            <p:ph type="title"/>
          </p:nvPr>
        </p:nvSpPr>
        <p:spPr/>
        <p:txBody>
          <a:bodyPr>
            <a:normAutofit fontScale="90000"/>
          </a:bodyPr>
          <a:lstStyle/>
          <a:p>
            <a:pPr algn="ctr"/>
            <a:r>
              <a:rPr kumimoji="1" lang="ja-JP" altLang="en-US" sz="3100"/>
              <a:t>多忙な現代人が欲しがる</a:t>
            </a:r>
            <a:r>
              <a:rPr kumimoji="1" lang="en-US" altLang="ja-JP" sz="3100" dirty="0"/>
              <a:t>”</a:t>
            </a:r>
            <a:r>
              <a:rPr kumimoji="1" lang="ja-JP" altLang="en-US" sz="3100"/>
              <a:t>自然</a:t>
            </a:r>
            <a:r>
              <a:rPr kumimoji="1" lang="en-US" altLang="ja-JP" sz="3100" dirty="0"/>
              <a:t>”</a:t>
            </a:r>
            <a:r>
              <a:rPr kumimoji="1" lang="ja-JP" altLang="en-US" sz="3100"/>
              <a:t>の本質とは？</a:t>
            </a:r>
            <a:br>
              <a:rPr kumimoji="1" lang="en-US" altLang="ja-JP" dirty="0"/>
            </a:br>
            <a:r>
              <a:rPr kumimoji="1" lang="en-US" altLang="ja-JP" dirty="0"/>
              <a:t>~Stick to the question~</a:t>
            </a:r>
            <a:endParaRPr kumimoji="1" lang="ja-JP" altLang="en-US"/>
          </a:p>
        </p:txBody>
      </p:sp>
      <p:sp>
        <p:nvSpPr>
          <p:cNvPr id="5" name="テキスト ボックス 4">
            <a:extLst>
              <a:ext uri="{FF2B5EF4-FFF2-40B4-BE49-F238E27FC236}">
                <a16:creationId xmlns:a16="http://schemas.microsoft.com/office/drawing/2014/main" id="{49138349-CA72-3C43-B311-6770D5E60976}"/>
              </a:ext>
            </a:extLst>
          </p:cNvPr>
          <p:cNvSpPr txBox="1"/>
          <p:nvPr/>
        </p:nvSpPr>
        <p:spPr>
          <a:xfrm>
            <a:off x="3657600" y="3021617"/>
            <a:ext cx="4095750" cy="1569660"/>
          </a:xfrm>
          <a:prstGeom prst="rect">
            <a:avLst/>
          </a:prstGeom>
          <a:noFill/>
        </p:spPr>
        <p:txBody>
          <a:bodyPr wrap="square" rtlCol="0">
            <a:spAutoFit/>
          </a:bodyPr>
          <a:lstStyle/>
          <a:p>
            <a:r>
              <a:rPr kumimoji="1" lang="ja-JP" altLang="en-US" sz="9600">
                <a:solidFill>
                  <a:srgbClr val="FF0000"/>
                </a:solidFill>
              </a:rPr>
              <a:t>？</a:t>
            </a:r>
          </a:p>
        </p:txBody>
      </p:sp>
    </p:spTree>
    <p:extLst>
      <p:ext uri="{BB962C8B-B14F-4D97-AF65-F5344CB8AC3E}">
        <p14:creationId xmlns:p14="http://schemas.microsoft.com/office/powerpoint/2010/main" val="106207801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19836</TotalTime>
  <Words>575</Words>
  <Application>Microsoft Macintosh PowerPoint</Application>
  <PresentationFormat>画面に合わせる (4:3)</PresentationFormat>
  <Paragraphs>100</Paragraphs>
  <Slides>13</Slides>
  <Notes>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游ゴシック</vt:lpstr>
      <vt:lpstr>Arial</vt:lpstr>
      <vt:lpstr>Calibri</vt:lpstr>
      <vt:lpstr>Calibri Light</vt:lpstr>
      <vt:lpstr>Office テーマ</vt:lpstr>
      <vt:lpstr>細胞の走性応答解析 〜ビーズで解き明かす「濃度勾配」の正体〜  </vt:lpstr>
      <vt:lpstr>PowerPoint プレゼンテーション</vt:lpstr>
      <vt:lpstr>PowerPoint プレゼンテーション</vt:lpstr>
      <vt:lpstr>横から見た図 上から見た図</vt:lpstr>
      <vt:lpstr>パーティクルフィルタを 用いたSLAM</vt:lpstr>
      <vt:lpstr>PowerPoint プレゼンテーション</vt:lpstr>
      <vt:lpstr>インスタント自然</vt:lpstr>
      <vt:lpstr>現代人の自然離れ</vt:lpstr>
      <vt:lpstr>多忙な現代人が欲しがる”自然”の本質とは？ ~Stick to the question~</vt:lpstr>
      <vt:lpstr>ヒント：実際の都会でのブーム</vt:lpstr>
      <vt:lpstr>仮説</vt:lpstr>
      <vt:lpstr>PowerPoint プレゼンテーション</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繊維芽細胞走化性と私</dc:title>
  <dc:creator>Suyama Takeru</dc:creator>
  <cp:lastModifiedBy>Suyama Takeru</cp:lastModifiedBy>
  <cp:revision>40</cp:revision>
  <dcterms:created xsi:type="dcterms:W3CDTF">2019-08-23T00:17:59Z</dcterms:created>
  <dcterms:modified xsi:type="dcterms:W3CDTF">2019-10-18T12:59:42Z</dcterms:modified>
</cp:coreProperties>
</file>